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4" r:id="rId6"/>
    <p:sldId id="275" r:id="rId7"/>
    <p:sldId id="276" r:id="rId8"/>
    <p:sldId id="277" r:id="rId9"/>
    <p:sldId id="278" r:id="rId10"/>
    <p:sldId id="279" r:id="rId11"/>
    <p:sldId id="257" r:id="rId12"/>
    <p:sldId id="258" r:id="rId13"/>
    <p:sldId id="259" r:id="rId14"/>
    <p:sldId id="260" r:id="rId15"/>
    <p:sldId id="268" r:id="rId16"/>
    <p:sldId id="261" r:id="rId17"/>
    <p:sldId id="262" r:id="rId18"/>
    <p:sldId id="269" r:id="rId19"/>
    <p:sldId id="263" r:id="rId20"/>
    <p:sldId id="264" r:id="rId21"/>
    <p:sldId id="270" r:id="rId22"/>
    <p:sldId id="265" r:id="rId23"/>
    <p:sldId id="266" r:id="rId24"/>
    <p:sldId id="267" r:id="rId25"/>
    <p:sldId id="284" r:id="rId26"/>
    <p:sldId id="280" r:id="rId27"/>
    <p:sldId id="281" r:id="rId28"/>
    <p:sldId id="282"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1023A9-D81D-4824-9B6B-AAE3C8812F92}"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423398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023A9-D81D-4824-9B6B-AAE3C8812F92}"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435203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023A9-D81D-4824-9B6B-AAE3C8812F92}"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170192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023A9-D81D-4824-9B6B-AAE3C8812F92}"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381550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1023A9-D81D-4824-9B6B-AAE3C8812F92}"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27084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1023A9-D81D-4824-9B6B-AAE3C8812F92}"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133131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1023A9-D81D-4824-9B6B-AAE3C8812F92}"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330039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1023A9-D81D-4824-9B6B-AAE3C8812F92}"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188624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023A9-D81D-4824-9B6B-AAE3C8812F92}"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180577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023A9-D81D-4824-9B6B-AAE3C8812F92}"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394731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023A9-D81D-4824-9B6B-AAE3C8812F92}"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292191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023A9-D81D-4824-9B6B-AAE3C8812F92}" type="datetimeFigureOut">
              <a:rPr lang="en-US" smtClean="0"/>
              <a:t>4/5/2017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FBEC0-5484-4789-81D8-EA8B8A43F448}" type="slidenum">
              <a:rPr lang="en-US" smtClean="0"/>
              <a:t>‹#›</a:t>
            </a:fld>
            <a:endParaRPr lang="en-US"/>
          </a:p>
        </p:txBody>
      </p:sp>
    </p:spTree>
    <p:extLst>
      <p:ext uri="{BB962C8B-B14F-4D97-AF65-F5344CB8AC3E}">
        <p14:creationId xmlns:p14="http://schemas.microsoft.com/office/powerpoint/2010/main" val="335588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tvet.ro/" TargetMode="External"/><Relationship Id="rId4" Type="http://schemas.openxmlformats.org/officeDocument/2006/relationships/hyperlink" Target="mailto:vet@tvet.r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ro-RO" sz="3200" b="1" i="1" dirty="0">
                <a:latin typeface="Arial" panose="020B0604020202020204" pitchFamily="34" charset="0"/>
                <a:cs typeface="Arial" panose="020B0604020202020204" pitchFamily="34" charset="0"/>
              </a:rPr>
              <a:t>Reglementări privind organizarea şi funcţionarea învăţământului dual</a:t>
            </a:r>
            <a:endParaRPr lang="ro-RO" sz="3200" dirty="0">
              <a:latin typeface="Arial" panose="020B0604020202020204" pitchFamily="34" charset="0"/>
              <a:cs typeface="Arial" panose="020B0604020202020204" pitchFamily="34" charset="0"/>
            </a:endParaRPr>
          </a:p>
        </p:txBody>
      </p:sp>
      <p:sp>
        <p:nvSpPr>
          <p:cNvPr id="5" name="Text Box 4"/>
          <p:cNvSpPr txBox="1">
            <a:spLocks noChangeAspect="1" noChangeArrowheads="1"/>
          </p:cNvSpPr>
          <p:nvPr/>
        </p:nvSpPr>
        <p:spPr bwMode="auto">
          <a:xfrm>
            <a:off x="5508104" y="389031"/>
            <a:ext cx="2992755" cy="80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ctr" anchorCtr="0" upright="1">
            <a:noAutofit/>
          </a:bodyPr>
          <a:lstStyle/>
          <a:p>
            <a:pPr algn="ctr">
              <a:spcAft>
                <a:spcPts val="0"/>
              </a:spcAft>
              <a:tabLst>
                <a:tab pos="2971800" algn="ctr"/>
                <a:tab pos="5943600" algn="r"/>
              </a:tabLst>
            </a:pPr>
            <a:r>
              <a:rPr lang="ro-RO" sz="1200" b="1" dirty="0">
                <a:solidFill>
                  <a:srgbClr val="004990"/>
                </a:solidFill>
                <a:effectLst/>
                <a:latin typeface="Palatino Linotype"/>
                <a:ea typeface="Calibri"/>
                <a:cs typeface="Times New Roman"/>
              </a:rPr>
              <a:t>Centrul Național de Dezvoltare a Învățământului Profesional și Tehnic</a:t>
            </a:r>
            <a:endParaRPr lang="en-US" sz="1200" dirty="0">
              <a:effectLst/>
              <a:latin typeface="Palatino Linotype"/>
              <a:ea typeface="Calibri"/>
              <a:cs typeface="Times New Roman"/>
            </a:endParaRPr>
          </a:p>
        </p:txBody>
      </p:sp>
      <p:pic>
        <p:nvPicPr>
          <p:cNvPr id="1026" name="Imagin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71450"/>
            <a:ext cx="2830513" cy="5905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Imagine 3" descr="logo MECTS"/>
          <p:cNvPicPr>
            <a:picLocks noChangeAspect="1" noChangeArrowheads="1"/>
          </p:cNvPicPr>
          <p:nvPr/>
        </p:nvPicPr>
        <p:blipFill>
          <a:blip r:embed="rId3" cstate="print">
            <a:extLst>
              <a:ext uri="{28A0092B-C50C-407E-A947-70E740481C1C}">
                <a14:useLocalDpi xmlns:a14="http://schemas.microsoft.com/office/drawing/2010/main" val="0"/>
              </a:ext>
            </a:extLst>
          </a:blip>
          <a:srcRect l="2412" t="9314" r="79793" b="7353"/>
          <a:stretch>
            <a:fillRect/>
          </a:stretch>
        </p:blipFill>
        <p:spPr bwMode="auto">
          <a:xfrm>
            <a:off x="769938" y="246063"/>
            <a:ext cx="633412" cy="639762"/>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spect="1" noChangeArrowheads="1"/>
          </p:cNvSpPr>
          <p:nvPr/>
        </p:nvSpPr>
        <p:spPr bwMode="auto">
          <a:xfrm>
            <a:off x="769938" y="5589240"/>
            <a:ext cx="8122542" cy="807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ctr" anchorCtr="0" upright="1">
            <a:noAutofit/>
          </a:bodyPr>
          <a:lstStyle/>
          <a:p>
            <a:pPr algn="ctr"/>
            <a:r>
              <a:rPr lang="ro-RO" sz="1200" b="1" dirty="0"/>
              <a:t>Centrul Naţional de Dezvoltare a Învăţământului Profesional şi Tehnic</a:t>
            </a:r>
            <a:endParaRPr lang="ro-RO" sz="1200" dirty="0"/>
          </a:p>
          <a:p>
            <a:pPr algn="ctr"/>
            <a:r>
              <a:rPr lang="ro-RO" sz="1200" dirty="0"/>
              <a:t>Str. Spiru Haret 10-12, Bucureşti - 010176, Tel: (+4021) 311.11.62 / 312.11.61,</a:t>
            </a:r>
            <a:r>
              <a:rPr lang="en-US" sz="1200" dirty="0"/>
              <a:t> Fax: (+4021) 312.54.98</a:t>
            </a:r>
            <a:endParaRPr lang="ro-RO" sz="1200" dirty="0"/>
          </a:p>
          <a:p>
            <a:pPr algn="ctr"/>
            <a:r>
              <a:rPr lang="it-IT" sz="1200" dirty="0"/>
              <a:t>E-mail </a:t>
            </a:r>
            <a:r>
              <a:rPr lang="it-IT" sz="1200" u="sng" dirty="0">
                <a:hlinkClick r:id="rId4"/>
              </a:rPr>
              <a:t>vet@tvet.ro</a:t>
            </a:r>
            <a:r>
              <a:rPr lang="it-IT" sz="1200" dirty="0"/>
              <a:t>, </a:t>
            </a:r>
            <a:r>
              <a:rPr lang="it-IT" sz="1200" u="sng" dirty="0">
                <a:hlinkClick r:id="rId5"/>
              </a:rPr>
              <a:t>www.tvet.ro</a:t>
            </a:r>
            <a:endParaRPr lang="ro-RO" sz="1200" dirty="0"/>
          </a:p>
        </p:txBody>
      </p:sp>
    </p:spTree>
    <p:extLst>
      <p:ext uri="{BB962C8B-B14F-4D97-AF65-F5344CB8AC3E}">
        <p14:creationId xmlns:p14="http://schemas.microsoft.com/office/powerpoint/2010/main" val="2587965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o-RO" sz="4000" b="1" dirty="0" smtClean="0"/>
              <a:t>Metodologia </a:t>
            </a:r>
            <a:r>
              <a:rPr lang="en-US" sz="4000" b="1" dirty="0" smtClean="0"/>
              <a:t>de </a:t>
            </a:r>
            <a:r>
              <a:rPr lang="ro-RO" sz="4000" b="1" dirty="0" smtClean="0"/>
              <a:t>organizare</a:t>
            </a:r>
            <a:r>
              <a:rPr lang="en-US" sz="4000" b="1" dirty="0" smtClean="0"/>
              <a:t> </a:t>
            </a:r>
            <a:r>
              <a:rPr lang="ro-RO" sz="4000" b="1" dirty="0" smtClean="0"/>
              <a:t>şi funcţionare a învăţământului dual</a:t>
            </a:r>
            <a:br>
              <a:rPr lang="ro-RO" sz="4000" b="1" dirty="0" smtClean="0"/>
            </a:br>
            <a:endParaRPr lang="en-US" sz="3200" b="1" i="1" dirty="0"/>
          </a:p>
        </p:txBody>
      </p:sp>
      <p:sp>
        <p:nvSpPr>
          <p:cNvPr id="3" name="Subtitle 2"/>
          <p:cNvSpPr>
            <a:spLocks noGrp="1"/>
          </p:cNvSpPr>
          <p:nvPr>
            <p:ph type="subTitle" idx="1"/>
          </p:nvPr>
        </p:nvSpPr>
        <p:spPr>
          <a:xfrm>
            <a:off x="827584" y="3886200"/>
            <a:ext cx="7272808" cy="1752600"/>
          </a:xfrm>
        </p:spPr>
        <p:txBody>
          <a:bodyPr/>
          <a:lstStyle/>
          <a:p>
            <a:r>
              <a:rPr lang="ro-RO" b="1" i="1" dirty="0" smtClean="0"/>
              <a:t>(în curs de publicare în Monitorul Oficial)</a:t>
            </a:r>
            <a:endParaRPr lang="en-US" sz="2400" b="1" i="1" dirty="0"/>
          </a:p>
          <a:p>
            <a:endParaRPr lang="en-US" dirty="0"/>
          </a:p>
        </p:txBody>
      </p:sp>
    </p:spTree>
    <p:extLst>
      <p:ext uri="{BB962C8B-B14F-4D97-AF65-F5344CB8AC3E}">
        <p14:creationId xmlns:p14="http://schemas.microsoft.com/office/powerpoint/2010/main" val="2945986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20080"/>
          </a:xfrm>
        </p:spPr>
        <p:txBody>
          <a:bodyPr>
            <a:noAutofit/>
          </a:bodyPr>
          <a:lstStyle/>
          <a:p>
            <a:r>
              <a:rPr lang="ro-RO" sz="3600" dirty="0" smtClean="0"/>
              <a:t>Operatori economici parteneri </a:t>
            </a:r>
            <a:r>
              <a:rPr lang="en-US" sz="3600" dirty="0" smtClean="0"/>
              <a:t>de </a:t>
            </a:r>
            <a:r>
              <a:rPr lang="ro-RO" sz="3600" dirty="0" smtClean="0"/>
              <a:t>practică în învăţămîntul dual</a:t>
            </a:r>
            <a:endParaRPr lang="en-US" sz="3600" dirty="0"/>
          </a:p>
        </p:txBody>
      </p:sp>
      <p:sp>
        <p:nvSpPr>
          <p:cNvPr id="3" name="Content Placeholder 2"/>
          <p:cNvSpPr>
            <a:spLocks noGrp="1"/>
          </p:cNvSpPr>
          <p:nvPr>
            <p:ph idx="1"/>
          </p:nvPr>
        </p:nvSpPr>
        <p:spPr>
          <a:xfrm>
            <a:off x="323528" y="1340768"/>
            <a:ext cx="8640960" cy="4824536"/>
          </a:xfrm>
        </p:spPr>
        <p:txBody>
          <a:bodyPr>
            <a:noAutofit/>
          </a:bodyPr>
          <a:lstStyle/>
          <a:p>
            <a:pPr>
              <a:spcBef>
                <a:spcPts val="600"/>
              </a:spcBef>
              <a:spcAft>
                <a:spcPts val="600"/>
              </a:spcAft>
            </a:pPr>
            <a:r>
              <a:rPr lang="ro-RO" sz="1800" b="1" dirty="0"/>
              <a:t>Denumirea generică de operatori </a:t>
            </a:r>
            <a:r>
              <a:rPr lang="ro-RO" sz="1800" b="1" dirty="0" smtClean="0"/>
              <a:t>economici </a:t>
            </a:r>
            <a:r>
              <a:rPr lang="ro-RO" sz="1800" dirty="0" smtClean="0"/>
              <a:t>utilizată </a:t>
            </a:r>
            <a:r>
              <a:rPr lang="ro-RO" sz="1800" dirty="0"/>
              <a:t>în </a:t>
            </a:r>
            <a:r>
              <a:rPr lang="ro-RO" sz="1800" dirty="0" smtClean="0"/>
              <a:t>metodologie include</a:t>
            </a:r>
            <a:r>
              <a:rPr lang="en-US" sz="1800" dirty="0" smtClean="0"/>
              <a:t>:</a:t>
            </a:r>
            <a:r>
              <a:rPr lang="ro-RO" sz="1800" dirty="0" smtClean="0"/>
              <a:t> </a:t>
            </a:r>
            <a:r>
              <a:rPr lang="ro-RO" sz="1800" dirty="0"/>
              <a:t>agenți economici/ instituții publice/ alte organizații - persoane juridice, care îndeplinesc condiţiile legale referitoare la capacitatea juridică de </a:t>
            </a:r>
            <a:r>
              <a:rPr lang="ro-RO" sz="1800" dirty="0" smtClean="0"/>
              <a:t>angajator</a:t>
            </a:r>
          </a:p>
          <a:p>
            <a:r>
              <a:rPr lang="ro-RO" sz="1800" b="1" dirty="0"/>
              <a:t>Calitatea de potenţiali angajatori şi parteneri de practică </a:t>
            </a:r>
            <a:r>
              <a:rPr lang="ro-RO" sz="1800" dirty="0" smtClean="0"/>
              <a:t>se </a:t>
            </a:r>
            <a:r>
              <a:rPr lang="ro-RO" sz="1800" dirty="0"/>
              <a:t>referă la interesul şi capacitatea juridică de a angaja forţă de muncă pe bază de contract individual de muncă, şi de a încheia contracte pentru practica elevilor din învăţământul </a:t>
            </a:r>
            <a:r>
              <a:rPr lang="ro-RO" sz="1800" dirty="0" smtClean="0"/>
              <a:t>dual</a:t>
            </a:r>
          </a:p>
          <a:p>
            <a:r>
              <a:rPr lang="ro-RO" sz="1800" b="1" dirty="0"/>
              <a:t>Interesul de a angaja forţă</a:t>
            </a:r>
            <a:r>
              <a:rPr lang="ro-RO" sz="1800" dirty="0"/>
              <a:t> </a:t>
            </a:r>
            <a:r>
              <a:rPr lang="ro-RO" sz="1800" dirty="0" smtClean="0"/>
              <a:t>se </a:t>
            </a:r>
            <a:r>
              <a:rPr lang="ro-RO" sz="1800" dirty="0"/>
              <a:t>referă la angajamentul asumat de </a:t>
            </a:r>
            <a:r>
              <a:rPr lang="ro-RO" sz="1800" dirty="0" smtClean="0"/>
              <a:t>op</a:t>
            </a:r>
            <a:r>
              <a:rPr lang="en-US" sz="1800" dirty="0" smtClean="0"/>
              <a:t>.</a:t>
            </a:r>
            <a:r>
              <a:rPr lang="ro-RO" sz="1800" dirty="0" smtClean="0"/>
              <a:t> </a:t>
            </a:r>
            <a:r>
              <a:rPr lang="ro-RO" sz="1800" dirty="0"/>
              <a:t>economici, prin contractul de </a:t>
            </a:r>
            <a:r>
              <a:rPr lang="ro-RO" sz="1800" dirty="0" smtClean="0"/>
              <a:t>parteneriat, de a </a:t>
            </a:r>
            <a:r>
              <a:rPr lang="ro-RO" sz="1800" dirty="0"/>
              <a:t>oferi, cu prioritate, locuri de muncă absolvenţilor pe care i-a format în baza contractelor de practică, în conformitate cu nivelul de pregătire şi competenţele certificate, iar, în cazul celor pe care nu-i pot angaja în termen de cel mult 2 luni de la susţinerea cu succes a examenului de certificare a calificării, de a-i sprijini activ pentru tranziţia la un loc de muncă, colaborând în acest scop, după caz, cu alţi angajatori, </a:t>
            </a:r>
            <a:r>
              <a:rPr lang="en-US" sz="1800" dirty="0" smtClean="0"/>
              <a:t>AJOFM </a:t>
            </a:r>
            <a:r>
              <a:rPr lang="ro-RO" sz="1800" dirty="0" smtClean="0"/>
              <a:t>etc</a:t>
            </a:r>
            <a:r>
              <a:rPr lang="ro-RO" sz="1800" dirty="0"/>
              <a:t>.</a:t>
            </a:r>
            <a:endParaRPr lang="en-US" sz="1800" dirty="0"/>
          </a:p>
          <a:p>
            <a:r>
              <a:rPr lang="ro-RO" sz="1800" b="1" dirty="0" smtClean="0"/>
              <a:t>Sunt </a:t>
            </a:r>
            <a:r>
              <a:rPr lang="ro-RO" sz="1800" b="1" dirty="0"/>
              <a:t>asimilate operatorilor economic</a:t>
            </a:r>
            <a:r>
              <a:rPr lang="ro-RO" sz="1800" dirty="0"/>
              <a:t>i, în înţelesul </a:t>
            </a:r>
            <a:r>
              <a:rPr lang="ro-RO" sz="1800" dirty="0" smtClean="0"/>
              <a:t>metodolog</a:t>
            </a:r>
            <a:r>
              <a:rPr lang="en-US" sz="1800" dirty="0" smtClean="0"/>
              <a:t>e</a:t>
            </a:r>
            <a:r>
              <a:rPr lang="ro-RO" sz="1800" dirty="0" smtClean="0"/>
              <a:t>i</a:t>
            </a:r>
            <a:r>
              <a:rPr lang="ro-RO" sz="1800" dirty="0"/>
              <a:t>, şi organizaţiile care acţionează în numele acestora (asociaţii/clustere/consorţii de operatori economici) pentru încheierea contractelor care reglementează colaborarea în învăţământul dual.</a:t>
            </a:r>
            <a:endParaRPr lang="en-US" sz="1800" dirty="0"/>
          </a:p>
          <a:p>
            <a:endParaRPr lang="en-US" sz="1800" dirty="0"/>
          </a:p>
          <a:p>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5679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657"/>
            <a:ext cx="8229600" cy="706090"/>
          </a:xfrm>
        </p:spPr>
        <p:txBody>
          <a:bodyPr>
            <a:normAutofit fontScale="90000"/>
          </a:bodyPr>
          <a:lstStyle/>
          <a:p>
            <a:r>
              <a:rPr lang="ro-RO" dirty="0" smtClean="0"/>
              <a:t>Contractul </a:t>
            </a:r>
            <a:r>
              <a:rPr lang="en-US" dirty="0" smtClean="0"/>
              <a:t>de </a:t>
            </a:r>
            <a:r>
              <a:rPr lang="ro-RO" dirty="0" smtClean="0"/>
              <a:t>parteneriat</a:t>
            </a:r>
            <a:endParaRPr lang="ro-RO" dirty="0"/>
          </a:p>
        </p:txBody>
      </p:sp>
      <p:sp>
        <p:nvSpPr>
          <p:cNvPr id="3" name="Content Placeholder 2"/>
          <p:cNvSpPr>
            <a:spLocks noGrp="1"/>
          </p:cNvSpPr>
          <p:nvPr>
            <p:ph idx="1"/>
          </p:nvPr>
        </p:nvSpPr>
        <p:spPr>
          <a:xfrm>
            <a:off x="251520" y="692696"/>
            <a:ext cx="8640960" cy="5688632"/>
          </a:xfrm>
        </p:spPr>
        <p:txBody>
          <a:bodyPr>
            <a:noAutofit/>
          </a:bodyPr>
          <a:lstStyle/>
          <a:p>
            <a:r>
              <a:rPr lang="ro-RO" sz="2200" dirty="0" smtClean="0"/>
              <a:t>Se </a:t>
            </a:r>
            <a:r>
              <a:rPr lang="ro-RO" sz="2200" dirty="0"/>
              <a:t>încheie între unul sau mai mulţi operatori economici sau asociaţie/ consorţiu de operatori economici/ clustere, unitatea de </a:t>
            </a:r>
            <a:r>
              <a:rPr lang="ro-RO" sz="2200" dirty="0" smtClean="0"/>
              <a:t>înv</a:t>
            </a:r>
            <a:r>
              <a:rPr lang="en-US" sz="2200" dirty="0" smtClean="0"/>
              <a:t>.</a:t>
            </a:r>
            <a:r>
              <a:rPr lang="ro-RO" sz="2200" dirty="0" smtClean="0"/>
              <a:t> </a:t>
            </a:r>
            <a:r>
              <a:rPr lang="ro-RO" sz="2200" dirty="0"/>
              <a:t>şi unitatea administrativ teritorială </a:t>
            </a:r>
            <a:r>
              <a:rPr lang="en-US" sz="2200" dirty="0" smtClean="0"/>
              <a:t>(UAT) </a:t>
            </a:r>
            <a:r>
              <a:rPr lang="ro-RO" sz="2200" dirty="0" smtClean="0"/>
              <a:t>pe </a:t>
            </a:r>
            <a:r>
              <a:rPr lang="ro-RO" sz="2200" dirty="0"/>
              <a:t>raza căreia se află </a:t>
            </a:r>
            <a:r>
              <a:rPr lang="ro-RO" sz="2200" dirty="0" smtClean="0"/>
              <a:t>şcoala</a:t>
            </a:r>
            <a:endParaRPr lang="en-US" sz="2200" dirty="0" smtClean="0"/>
          </a:p>
          <a:p>
            <a:r>
              <a:rPr lang="ro-RO" sz="2200" dirty="0" smtClean="0"/>
              <a:t>Stabileşte </a:t>
            </a:r>
            <a:r>
              <a:rPr lang="ro-RO" sz="2200" dirty="0"/>
              <a:t>condiţiile de colaborare, drepturile şi obligaţiile părţilor, precum şi costurile asumate de parteneri. </a:t>
            </a:r>
            <a:endParaRPr lang="en-US" sz="2200" dirty="0" smtClean="0"/>
          </a:p>
          <a:p>
            <a:r>
              <a:rPr lang="ro-RO" sz="2200" dirty="0" smtClean="0"/>
              <a:t>Modelul Contractului de </a:t>
            </a:r>
            <a:r>
              <a:rPr lang="ro-RO" sz="2200" dirty="0"/>
              <a:t>parteneriat este prezentat în anexa 1 la </a:t>
            </a:r>
            <a:r>
              <a:rPr lang="ro-RO" sz="2200" dirty="0" smtClean="0"/>
              <a:t>metodologie</a:t>
            </a:r>
            <a:endParaRPr lang="en-US" sz="2200" dirty="0" smtClean="0"/>
          </a:p>
          <a:p>
            <a:r>
              <a:rPr lang="ro-RO" sz="2200" dirty="0" smtClean="0"/>
              <a:t>Se încheie, anual, </a:t>
            </a:r>
            <a:r>
              <a:rPr lang="ro-RO" sz="2200" dirty="0"/>
              <a:t>între </a:t>
            </a:r>
            <a:r>
              <a:rPr lang="en-US" sz="2200" dirty="0" smtClean="0"/>
              <a:t>UAT</a:t>
            </a:r>
            <a:r>
              <a:rPr lang="ro-RO" sz="2200" dirty="0" smtClean="0"/>
              <a:t>, </a:t>
            </a:r>
            <a:r>
              <a:rPr lang="ro-RO" sz="2200" dirty="0"/>
              <a:t>unitatea de </a:t>
            </a:r>
            <a:r>
              <a:rPr lang="ro-RO" sz="2200" dirty="0" smtClean="0"/>
              <a:t>înv. </a:t>
            </a:r>
            <a:r>
              <a:rPr lang="ro-RO" sz="2200" dirty="0"/>
              <a:t>şi toţi operatorii economici care vor încheia contracte de practică pentru elevii respectivi</a:t>
            </a:r>
            <a:r>
              <a:rPr lang="ro-RO" sz="2200" dirty="0" smtClean="0"/>
              <a:t>.</a:t>
            </a:r>
            <a:endParaRPr lang="en-US" sz="2200" dirty="0" smtClean="0"/>
          </a:p>
          <a:p>
            <a:r>
              <a:rPr lang="ro-RO" sz="2200" dirty="0"/>
              <a:t>În fiecare </a:t>
            </a:r>
            <a:r>
              <a:rPr lang="ro-RO" sz="2200" dirty="0" smtClean="0"/>
              <a:t>an, </a:t>
            </a:r>
            <a:r>
              <a:rPr lang="ro-RO" sz="2200" dirty="0"/>
              <a:t>se încheie un nou contract de parteneriat pentru anul şcolar imediat următor, pentru o durată determinată care va cuprinde perioadele de timp aferente activităților de promovare a ofertei, recrutare, selecție și admitere a elevilor, întreg parcursul anului şcolar respectiv, inclusiv eventuale stagii suplimentare de practică, susţinerea examenului final de certificare a calificării şi o perioadă de tranziţie la un loc de muncă pentru absolvenţii anului terminal.</a:t>
            </a:r>
            <a:endParaRPr lang="en-US" sz="2200" dirty="0"/>
          </a:p>
          <a:p>
            <a:endParaRPr lang="en-US" sz="2200" dirty="0" smtClean="0"/>
          </a:p>
          <a:p>
            <a:endParaRPr lang="en-US" sz="2200" dirty="0" smtClean="0"/>
          </a:p>
        </p:txBody>
      </p:sp>
    </p:spTree>
    <p:extLst>
      <p:ext uri="{BB962C8B-B14F-4D97-AF65-F5344CB8AC3E}">
        <p14:creationId xmlns:p14="http://schemas.microsoft.com/office/powerpoint/2010/main" val="4122133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06090"/>
          </a:xfrm>
        </p:spPr>
        <p:txBody>
          <a:bodyPr>
            <a:normAutofit fontScale="90000"/>
          </a:bodyPr>
          <a:lstStyle/>
          <a:p>
            <a:r>
              <a:rPr lang="ro-RO" dirty="0" smtClean="0"/>
              <a:t>Contractul </a:t>
            </a:r>
            <a:r>
              <a:rPr lang="en-US" dirty="0" smtClean="0"/>
              <a:t>de </a:t>
            </a:r>
            <a:r>
              <a:rPr lang="ro-RO" dirty="0" smtClean="0"/>
              <a:t>parteneriat (2)</a:t>
            </a:r>
            <a:endParaRPr lang="en-US" dirty="0"/>
          </a:p>
        </p:txBody>
      </p:sp>
      <p:sp>
        <p:nvSpPr>
          <p:cNvPr id="3" name="Content Placeholder 2"/>
          <p:cNvSpPr>
            <a:spLocks noGrp="1"/>
          </p:cNvSpPr>
          <p:nvPr>
            <p:ph idx="1"/>
          </p:nvPr>
        </p:nvSpPr>
        <p:spPr>
          <a:xfrm>
            <a:off x="251520" y="1052736"/>
            <a:ext cx="8640960" cy="4525963"/>
          </a:xfrm>
        </p:spPr>
        <p:txBody>
          <a:bodyPr>
            <a:noAutofit/>
          </a:bodyPr>
          <a:lstStyle/>
          <a:p>
            <a:pPr>
              <a:spcBef>
                <a:spcPts val="1200"/>
              </a:spcBef>
            </a:pPr>
            <a:r>
              <a:rPr lang="ro-RO" sz="2200" dirty="0" smtClean="0"/>
              <a:t>Obligaţia </a:t>
            </a:r>
            <a:r>
              <a:rPr lang="en-US" sz="2200" dirty="0" smtClean="0"/>
              <a:t> de a </a:t>
            </a:r>
            <a:r>
              <a:rPr lang="ro-RO" sz="2200" dirty="0" smtClean="0"/>
              <a:t>închei</a:t>
            </a:r>
            <a:r>
              <a:rPr lang="en-US" sz="2200" dirty="0" smtClean="0"/>
              <a:t>a </a:t>
            </a:r>
            <a:r>
              <a:rPr lang="ro-RO" sz="2200" dirty="0" smtClean="0"/>
              <a:t>un </a:t>
            </a:r>
            <a:r>
              <a:rPr lang="ro-RO" sz="2200" dirty="0"/>
              <a:t>nou contract de parteneriat pentru anul şcolar imediat </a:t>
            </a:r>
            <a:r>
              <a:rPr lang="ro-RO" sz="2200" dirty="0" smtClean="0"/>
              <a:t>următor</a:t>
            </a:r>
            <a:r>
              <a:rPr lang="en-US" sz="2200" dirty="0" smtClean="0"/>
              <a:t>:</a:t>
            </a:r>
          </a:p>
          <a:p>
            <a:pPr marL="714375">
              <a:spcBef>
                <a:spcPts val="1200"/>
              </a:spcBef>
              <a:buFont typeface="Calibri" panose="020F0502020204030204" pitchFamily="34" charset="0"/>
              <a:buChar char="−"/>
            </a:pPr>
            <a:r>
              <a:rPr lang="ro-RO" sz="2200" dirty="0" smtClean="0"/>
              <a:t>se </a:t>
            </a:r>
            <a:r>
              <a:rPr lang="ro-RO" sz="2200" dirty="0"/>
              <a:t>aplică atâta timp cât se iniţiază noi clase de început şi atâta timp cât există clase de elevi cuprinşi în pregătire în baza angajamentelor asumate prin  contractele semnate anterior, până la finalul duratei de şcolarizare a acestora, în funcţie de nivelul de calificare, inclusiv eventuale stagii suplimentare de practică, susţinerea examenului final de certificare a calificării şi o perioadă de tranziţie la un loc de muncă pentru absolvenţii anului terminal.</a:t>
            </a:r>
            <a:endParaRPr lang="en-US" sz="2200" dirty="0"/>
          </a:p>
          <a:p>
            <a:pPr marL="714375">
              <a:spcBef>
                <a:spcPts val="1200"/>
              </a:spcBef>
              <a:buFont typeface="Calibri" panose="020F0502020204030204" pitchFamily="34" charset="0"/>
              <a:buChar char="−"/>
            </a:pPr>
            <a:r>
              <a:rPr lang="ro-RO" sz="2200" dirty="0" smtClean="0"/>
              <a:t>această obligaţie încetează </a:t>
            </a:r>
            <a:r>
              <a:rPr lang="ro-RO" sz="2200" dirty="0"/>
              <a:t>doar pentru operatorii economici care nu vor mai avea elevi în practică la nicio clasă din anul şcolar respectiv, cu condiţia respectării prevederilor </a:t>
            </a:r>
            <a:r>
              <a:rPr lang="ro-RO" sz="2200" dirty="0" smtClean="0"/>
              <a:t>mai sus menţionate.</a:t>
            </a:r>
            <a:endParaRPr lang="en-US" sz="2200" dirty="0"/>
          </a:p>
          <a:p>
            <a:pPr>
              <a:spcBef>
                <a:spcPts val="1200"/>
              </a:spcBef>
            </a:pPr>
            <a:endParaRPr lang="en-US" sz="2200" dirty="0" smtClean="0"/>
          </a:p>
          <a:p>
            <a:pPr>
              <a:spcBef>
                <a:spcPts val="1200"/>
              </a:spcBef>
            </a:pPr>
            <a:endParaRPr lang="en-US" sz="2200" dirty="0" smtClean="0"/>
          </a:p>
        </p:txBody>
      </p:sp>
    </p:spTree>
    <p:extLst>
      <p:ext uri="{BB962C8B-B14F-4D97-AF65-F5344CB8AC3E}">
        <p14:creationId xmlns:p14="http://schemas.microsoft.com/office/powerpoint/2010/main" val="424561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normAutofit fontScale="90000"/>
          </a:bodyPr>
          <a:lstStyle/>
          <a:p>
            <a:r>
              <a:rPr lang="ro-RO" dirty="0" smtClean="0"/>
              <a:t>Obligaţiile operatorilor economici (1)</a:t>
            </a:r>
            <a:endParaRPr lang="en-US" dirty="0"/>
          </a:p>
        </p:txBody>
      </p:sp>
      <p:sp>
        <p:nvSpPr>
          <p:cNvPr id="3" name="Content Placeholder 2"/>
          <p:cNvSpPr>
            <a:spLocks noGrp="1"/>
          </p:cNvSpPr>
          <p:nvPr>
            <p:ph idx="1"/>
          </p:nvPr>
        </p:nvSpPr>
        <p:spPr>
          <a:xfrm>
            <a:off x="251520" y="1052736"/>
            <a:ext cx="8640960" cy="5400600"/>
          </a:xfrm>
        </p:spPr>
        <p:txBody>
          <a:bodyPr>
            <a:noAutofit/>
          </a:bodyPr>
          <a:lstStyle/>
          <a:p>
            <a:r>
              <a:rPr lang="ro-RO" sz="2200" dirty="0">
                <a:latin typeface="+mj-lt"/>
              </a:rPr>
              <a:t>organizarea şi desfăşurarea stagiilor de </a:t>
            </a:r>
            <a:r>
              <a:rPr lang="ro-RO" sz="2200" dirty="0" smtClean="0">
                <a:latin typeface="+mj-lt"/>
              </a:rPr>
              <a:t>practică, </a:t>
            </a:r>
            <a:r>
              <a:rPr lang="ro-RO" sz="2200" dirty="0">
                <a:latin typeface="+mj-lt"/>
              </a:rPr>
              <a:t>precum şi a componentei de pregătire practică din modulele de specialitate, convenite a se desfăşura la operatori </a:t>
            </a:r>
            <a:r>
              <a:rPr lang="ro-RO" sz="2200" dirty="0" smtClean="0">
                <a:latin typeface="+mj-lt"/>
              </a:rPr>
              <a:t>economici</a:t>
            </a:r>
          </a:p>
          <a:p>
            <a:r>
              <a:rPr lang="ro-RO" sz="2200" dirty="0">
                <a:latin typeface="+mj-lt"/>
              </a:rPr>
              <a:t>asigurarea condiţiilor materiale - utilaje, echipamente, materii prime, materiale consumabile, energie şi celelalte utilităţi necesare pentru practica </a:t>
            </a:r>
            <a:r>
              <a:rPr lang="ro-RO" sz="2200" dirty="0" smtClean="0">
                <a:latin typeface="+mj-lt"/>
              </a:rPr>
              <a:t>elevilor </a:t>
            </a:r>
            <a:r>
              <a:rPr lang="ro-RO" sz="2200" dirty="0">
                <a:latin typeface="+mj-lt"/>
              </a:rPr>
              <a:t>organizată în răspunderea </a:t>
            </a:r>
            <a:r>
              <a:rPr lang="ro-RO" sz="2200" dirty="0" smtClean="0">
                <a:latin typeface="+mj-lt"/>
              </a:rPr>
              <a:t>lor</a:t>
            </a:r>
          </a:p>
          <a:p>
            <a:r>
              <a:rPr lang="ro-RO" sz="2200" dirty="0">
                <a:latin typeface="+mj-lt"/>
              </a:rPr>
              <a:t>asigurarea resurselor umane (tutori, formatori) necesare pentru pregătirea practică a </a:t>
            </a:r>
            <a:r>
              <a:rPr lang="ro-RO" sz="2200" dirty="0" smtClean="0">
                <a:latin typeface="+mj-lt"/>
              </a:rPr>
              <a:t>elevilor organizată </a:t>
            </a:r>
            <a:r>
              <a:rPr lang="ro-RO" sz="2200" dirty="0">
                <a:latin typeface="+mj-lt"/>
              </a:rPr>
              <a:t>la operatorul </a:t>
            </a:r>
            <a:r>
              <a:rPr lang="ro-RO" sz="2200" dirty="0" smtClean="0">
                <a:latin typeface="+mj-lt"/>
              </a:rPr>
              <a:t>economic</a:t>
            </a:r>
          </a:p>
          <a:p>
            <a:pPr lvl="0"/>
            <a:r>
              <a:rPr lang="ro-RO" sz="2200" dirty="0">
                <a:latin typeface="+mj-lt"/>
              </a:rPr>
              <a:t>asigurarea echipamentelor de lucru şi de protecţie pentru elevi, pe perioadele de formare derulate la agentul economic</a:t>
            </a:r>
            <a:r>
              <a:rPr lang="ro-RO" sz="2200" dirty="0" smtClean="0">
                <a:latin typeface="+mj-lt"/>
              </a:rPr>
              <a:t>;</a:t>
            </a:r>
          </a:p>
          <a:p>
            <a:r>
              <a:rPr lang="ro-RO" sz="2200" dirty="0">
                <a:latin typeface="+mj-lt"/>
              </a:rPr>
              <a:t>asigurarea securităţii şi sănătăţii în muncă a elevilor pe parcursul perioadelor de formare derulate la agentul economic</a:t>
            </a:r>
            <a:r>
              <a:rPr lang="ro-RO" sz="2200" dirty="0" smtClean="0">
                <a:latin typeface="+mj-lt"/>
              </a:rPr>
              <a:t>;</a:t>
            </a:r>
          </a:p>
          <a:p>
            <a:pPr lvl="0"/>
            <a:r>
              <a:rPr lang="ro-RO" sz="2200" dirty="0">
                <a:latin typeface="+mj-lt"/>
              </a:rPr>
              <a:t>cheltuieli pentru asigurarea securităţii şi sănătăţii în muncă, examinările de medicină a muncii şi analize medicale obligatorii pentru elevi</a:t>
            </a:r>
            <a:r>
              <a:rPr lang="ro-RO" sz="2200" dirty="0" smtClean="0">
                <a:latin typeface="+mj-lt"/>
              </a:rPr>
              <a:t>;</a:t>
            </a:r>
            <a:endParaRPr lang="en-US" sz="2200" dirty="0"/>
          </a:p>
          <a:p>
            <a:pPr marL="0" lvl="0" indent="0">
              <a:buNone/>
            </a:pPr>
            <a:endParaRPr lang="en-US" sz="2000" dirty="0"/>
          </a:p>
          <a:p>
            <a:endParaRPr lang="en-US" sz="2000" dirty="0"/>
          </a:p>
        </p:txBody>
      </p:sp>
    </p:spTree>
    <p:extLst>
      <p:ext uri="{BB962C8B-B14F-4D97-AF65-F5344CB8AC3E}">
        <p14:creationId xmlns:p14="http://schemas.microsoft.com/office/powerpoint/2010/main" val="697327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normAutofit fontScale="90000"/>
          </a:bodyPr>
          <a:lstStyle/>
          <a:p>
            <a:r>
              <a:rPr lang="ro-RO" dirty="0" smtClean="0"/>
              <a:t>Obligaţiile operatorilor economici (2)</a:t>
            </a:r>
            <a:endParaRPr lang="en-US" dirty="0"/>
          </a:p>
        </p:txBody>
      </p:sp>
      <p:sp>
        <p:nvSpPr>
          <p:cNvPr id="3" name="Content Placeholder 2"/>
          <p:cNvSpPr>
            <a:spLocks noGrp="1"/>
          </p:cNvSpPr>
          <p:nvPr>
            <p:ph idx="1"/>
          </p:nvPr>
        </p:nvSpPr>
        <p:spPr>
          <a:xfrm>
            <a:off x="251520" y="980728"/>
            <a:ext cx="8640960" cy="5544616"/>
          </a:xfrm>
        </p:spPr>
        <p:txBody>
          <a:bodyPr>
            <a:noAutofit/>
          </a:bodyPr>
          <a:lstStyle/>
          <a:p>
            <a:pPr lvl="0"/>
            <a:r>
              <a:rPr lang="ro-RO" sz="2200" dirty="0" smtClean="0">
                <a:latin typeface="+mj-lt"/>
              </a:rPr>
              <a:t>cheltuieli </a:t>
            </a:r>
            <a:r>
              <a:rPr lang="ro-RO" sz="2200" dirty="0">
                <a:latin typeface="+mj-lt"/>
              </a:rPr>
              <a:t>pentru asigurări de răspundere civilă în cazul unor eventuale accidente, daune sau vătămări corporale generate în timpul pregătirii practice la operatorul economic, pentru elevi (în funcție de domeniul de activitate);</a:t>
            </a:r>
            <a:endParaRPr lang="en-US" sz="2200" dirty="0">
              <a:latin typeface="+mj-lt"/>
            </a:endParaRPr>
          </a:p>
          <a:p>
            <a:pPr lvl="0"/>
            <a:r>
              <a:rPr lang="ro-RO" sz="2200" dirty="0" smtClean="0">
                <a:latin typeface="+mj-lt"/>
              </a:rPr>
              <a:t>burse pentru elevi cel </a:t>
            </a:r>
            <a:r>
              <a:rPr lang="ro-RO" sz="2200" dirty="0">
                <a:latin typeface="+mj-lt"/>
              </a:rPr>
              <a:t>puțin la nivelul celei acordate din fonduri publice;</a:t>
            </a:r>
            <a:endParaRPr lang="en-US" sz="2200" dirty="0">
              <a:latin typeface="+mj-lt"/>
            </a:endParaRPr>
          </a:p>
          <a:p>
            <a:pPr lvl="0"/>
            <a:r>
              <a:rPr lang="ro-RO" sz="2200" dirty="0" smtClean="0">
                <a:latin typeface="+mj-lt"/>
              </a:rPr>
              <a:t>alte </a:t>
            </a:r>
            <a:r>
              <a:rPr lang="ro-RO" sz="2200" dirty="0">
                <a:latin typeface="+mj-lt"/>
              </a:rPr>
              <a:t>forme de sprijin materiale şi stimulente financiare convenite prin contractul de parteneriat</a:t>
            </a:r>
            <a:r>
              <a:rPr lang="ro-RO" sz="2200" dirty="0" smtClean="0">
                <a:latin typeface="+mj-lt"/>
              </a:rPr>
              <a:t>;</a:t>
            </a:r>
          </a:p>
          <a:p>
            <a:pPr lvl="0"/>
            <a:r>
              <a:rPr lang="ro-RO" sz="2200" dirty="0">
                <a:latin typeface="+mj-lt"/>
              </a:rPr>
              <a:t>asigurarea condiţiilor necesare (dotări, materii prime, materiale consumabile, utilităţi etc.) pentru derularea probelor de admitere și a examenelor de certificare a calificării profesionale a elevilor, în funcţie de locaţia convenită pentru organizarea acestora; </a:t>
            </a:r>
            <a:endParaRPr lang="en-US" sz="2200" dirty="0">
              <a:latin typeface="+mj-lt"/>
            </a:endParaRPr>
          </a:p>
          <a:p>
            <a:pPr lvl="0"/>
            <a:r>
              <a:rPr lang="ro-RO" sz="2200" dirty="0">
                <a:latin typeface="+mj-lt"/>
              </a:rPr>
              <a:t>asigurarea condiţiilor necesare pentru evaluarea continuă a elevilor în cadrul pregătirii practice la operatorul economic; </a:t>
            </a:r>
            <a:endParaRPr lang="en-US" sz="2200" dirty="0">
              <a:latin typeface="+mj-lt"/>
            </a:endParaRPr>
          </a:p>
          <a:p>
            <a:pPr lvl="0"/>
            <a:r>
              <a:rPr lang="ro-RO" sz="2200" dirty="0">
                <a:latin typeface="+mj-lt"/>
              </a:rPr>
              <a:t>angajarea altor cheltuieli necesare pentru formarea de calitate a elevilor</a:t>
            </a:r>
            <a:r>
              <a:rPr lang="ro-RO" sz="2200" dirty="0" smtClean="0">
                <a:latin typeface="+mj-lt"/>
              </a:rPr>
              <a:t>;</a:t>
            </a:r>
            <a:endParaRPr lang="en-US" sz="2200" dirty="0">
              <a:latin typeface="+mj-lt"/>
            </a:endParaRPr>
          </a:p>
        </p:txBody>
      </p:sp>
    </p:spTree>
    <p:extLst>
      <p:ext uri="{BB962C8B-B14F-4D97-AF65-F5344CB8AC3E}">
        <p14:creationId xmlns:p14="http://schemas.microsoft.com/office/powerpoint/2010/main" val="573436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78098"/>
          </a:xfrm>
        </p:spPr>
        <p:txBody>
          <a:bodyPr>
            <a:normAutofit fontScale="90000"/>
          </a:bodyPr>
          <a:lstStyle/>
          <a:p>
            <a:r>
              <a:rPr lang="ro-RO" dirty="0" smtClean="0"/>
              <a:t>Obligaţiile operatorilor economici (3)</a:t>
            </a:r>
            <a:endParaRPr lang="en-US" dirty="0"/>
          </a:p>
        </p:txBody>
      </p:sp>
      <p:sp>
        <p:nvSpPr>
          <p:cNvPr id="3" name="Content Placeholder 2"/>
          <p:cNvSpPr>
            <a:spLocks noGrp="1"/>
          </p:cNvSpPr>
          <p:nvPr>
            <p:ph idx="1"/>
          </p:nvPr>
        </p:nvSpPr>
        <p:spPr>
          <a:xfrm>
            <a:off x="395536" y="836712"/>
            <a:ext cx="8568952" cy="6021288"/>
          </a:xfrm>
        </p:spPr>
        <p:txBody>
          <a:bodyPr>
            <a:noAutofit/>
          </a:bodyPr>
          <a:lstStyle/>
          <a:p>
            <a:pPr lvl="0"/>
            <a:r>
              <a:rPr lang="ro-RO" sz="2200" dirty="0" smtClean="0"/>
              <a:t>contribuţia </a:t>
            </a:r>
            <a:r>
              <a:rPr lang="ro-RO" sz="2200" dirty="0"/>
              <a:t>convenită pentru îmbunătăţirea dotării şi a condiţiilor  de desfăşurare a procesului de educaţie şi formare profesională din unitatea de învăţământ;</a:t>
            </a:r>
            <a:endParaRPr lang="en-US" sz="2200" dirty="0"/>
          </a:p>
          <a:p>
            <a:pPr lvl="0"/>
            <a:r>
              <a:rPr lang="ro-RO" sz="2200" dirty="0"/>
              <a:t>exercitarea atribuţiilor de membru în </a:t>
            </a:r>
            <a:r>
              <a:rPr lang="ro-RO" sz="2200" dirty="0" smtClean="0"/>
              <a:t>CA sau</a:t>
            </a:r>
            <a:r>
              <a:rPr lang="ro-RO" sz="2200" dirty="0"/>
              <a:t>, după caz, în consiliul reprezentativ al operatorilor economici</a:t>
            </a:r>
            <a:r>
              <a:rPr lang="en-US" sz="2200" dirty="0"/>
              <a:t>; </a:t>
            </a:r>
            <a:r>
              <a:rPr lang="ro-RO" sz="2200" dirty="0"/>
              <a:t>implicarea în activităţi de informare şi promovare a ofertei de formare profesională;</a:t>
            </a:r>
            <a:endParaRPr lang="en-US" sz="2200" dirty="0"/>
          </a:p>
          <a:p>
            <a:pPr lvl="0"/>
            <a:r>
              <a:rPr lang="ro-RO" sz="2200" dirty="0"/>
              <a:t>participarea cu specialişti la proiectarea curriculumului în dezvoltare locală (CDL);</a:t>
            </a:r>
            <a:endParaRPr lang="en-US" sz="2200" dirty="0"/>
          </a:p>
          <a:p>
            <a:pPr lvl="0"/>
            <a:r>
              <a:rPr lang="ro-RO" sz="2200" dirty="0"/>
              <a:t>organizarea de stagii suplimentare de pregătire practică pentru elevii cu situaţia şcolară neîncheiată din cauza absenţelor sau care nu au obţinut medii de trecere la stagiile de practică (CDL) sau la pregătirea practică din cadrul modulelor din planul de învăţământ pentru calificarea respectivă</a:t>
            </a:r>
            <a:r>
              <a:rPr lang="en-US" sz="2200" dirty="0"/>
              <a:t>;</a:t>
            </a:r>
          </a:p>
          <a:p>
            <a:pPr lvl="0"/>
            <a:r>
              <a:rPr lang="ro-RO" sz="2200" dirty="0"/>
              <a:t>oferirea, cu prioritate, de locuri de muncă absolvenţilor pe care i-au format în baza contractelor de practică, sprijinirea pentru tranziţia la un loc de muncă a celor pe care nu-i pot angaja în termen de cel mult 2 luni de la susţinerea cu succes a examenului de certificare a calificării.</a:t>
            </a:r>
            <a:endParaRPr lang="en-US" sz="2200" dirty="0"/>
          </a:p>
          <a:p>
            <a:pPr lvl="0"/>
            <a:endParaRPr lang="en-US" sz="2200" dirty="0"/>
          </a:p>
          <a:p>
            <a:endParaRPr lang="en-US" sz="2200" dirty="0"/>
          </a:p>
        </p:txBody>
      </p:sp>
    </p:spTree>
    <p:extLst>
      <p:ext uri="{BB962C8B-B14F-4D97-AF65-F5344CB8AC3E}">
        <p14:creationId xmlns:p14="http://schemas.microsoft.com/office/powerpoint/2010/main" val="1585051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06090"/>
          </a:xfrm>
        </p:spPr>
        <p:txBody>
          <a:bodyPr>
            <a:normAutofit fontScale="90000"/>
          </a:bodyPr>
          <a:lstStyle/>
          <a:p>
            <a:r>
              <a:rPr lang="ro-RO" dirty="0" smtClean="0"/>
              <a:t>Obligaţii unităţii de învăţământ (1)</a:t>
            </a:r>
            <a:endParaRPr lang="en-US" dirty="0"/>
          </a:p>
        </p:txBody>
      </p:sp>
      <p:sp>
        <p:nvSpPr>
          <p:cNvPr id="3" name="Content Placeholder 2"/>
          <p:cNvSpPr>
            <a:spLocks noGrp="1"/>
          </p:cNvSpPr>
          <p:nvPr>
            <p:ph idx="1"/>
          </p:nvPr>
        </p:nvSpPr>
        <p:spPr>
          <a:xfrm>
            <a:off x="251520" y="738576"/>
            <a:ext cx="8640960" cy="6120680"/>
          </a:xfrm>
        </p:spPr>
        <p:txBody>
          <a:bodyPr>
            <a:noAutofit/>
          </a:bodyPr>
          <a:lstStyle/>
          <a:p>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spaţiilor de instruire cu dotările aferente pentru pregătirea teoretică şi componenta de pregătire practică din modulele de specialitate, convenită a se desfăşura la unitatea de învăţământ, în concordanţă cu standardul de pregătire profesională, planurile de învăţământ şi curriculumul în vigoare;</a:t>
            </a:r>
          </a:p>
          <a:p>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materiilor prime, materialelor consumabile, energiei electrice şi a celorlalte utilităţi necesare pregătirii practice organizată la unitatea de învăţământ pentru dobândirea calificării profesionale, în concordanţă cu </a:t>
            </a:r>
            <a:r>
              <a:rPr lang="ro-RO" sz="2200" dirty="0" smtClean="0">
                <a:latin typeface="Calibri" panose="020F0502020204030204" pitchFamily="34" charset="0"/>
                <a:cs typeface="Calibri" panose="020F0502020204030204" pitchFamily="34" charset="0"/>
              </a:rPr>
              <a:t>SPP</a:t>
            </a:r>
            <a:r>
              <a:rPr lang="vi-VN" sz="2200" dirty="0" smtClean="0">
                <a:latin typeface="Calibri" panose="020F0502020204030204" pitchFamily="34" charset="0"/>
                <a:cs typeface="Calibri" panose="020F0502020204030204" pitchFamily="34" charset="0"/>
              </a:rPr>
              <a:t>, </a:t>
            </a:r>
            <a:r>
              <a:rPr lang="vi-VN" sz="2200" dirty="0">
                <a:latin typeface="Calibri" panose="020F0502020204030204" pitchFamily="34" charset="0"/>
                <a:cs typeface="Calibri" panose="020F0502020204030204" pitchFamily="34" charset="0"/>
              </a:rPr>
              <a:t>planurile de învăţământ şi curriculumul în vigoare;</a:t>
            </a:r>
          </a:p>
          <a:p>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resurselor umane necesare pentru pregătirea teoretică şi practică a elevilor, organizată la unitatea de învăţământ;</a:t>
            </a:r>
          </a:p>
          <a:p>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unui cadru didactic coordonator pentru fiecare grupă de elevi la instruirea practică, responsabil pentru monitorizarea pregătirii practice derulate la operatorii economici</a:t>
            </a:r>
            <a:r>
              <a:rPr lang="vi-VN" sz="2200" dirty="0" smtClean="0">
                <a:latin typeface="Calibri" panose="020F0502020204030204" pitchFamily="34" charset="0"/>
                <a:cs typeface="Calibri" panose="020F0502020204030204" pitchFamily="34" charset="0"/>
              </a:rPr>
              <a:t>;</a:t>
            </a:r>
            <a:endParaRPr lang="ro-RO" sz="2200" dirty="0" smtClean="0">
              <a:latin typeface="Calibri" panose="020F0502020204030204" pitchFamily="34" charset="0"/>
              <a:cs typeface="Calibri" panose="020F0502020204030204" pitchFamily="34" charset="0"/>
            </a:endParaRPr>
          </a:p>
          <a:p>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echipamentelor de lucru şi de protecţie pentru elevi, pe perioadele de formare derulate la unitatea de învăţământ;</a:t>
            </a:r>
          </a:p>
          <a:p>
            <a:pPr marL="0" indent="0">
              <a:buNone/>
            </a:pPr>
            <a:endParaRPr lang="vi-VN" sz="2200" dirty="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2541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06090"/>
          </a:xfrm>
        </p:spPr>
        <p:txBody>
          <a:bodyPr>
            <a:normAutofit fontScale="90000"/>
          </a:bodyPr>
          <a:lstStyle/>
          <a:p>
            <a:r>
              <a:rPr lang="ro-RO" dirty="0" smtClean="0"/>
              <a:t>Obligaţii unităţii de învăţământ (2)</a:t>
            </a:r>
            <a:endParaRPr lang="en-US" dirty="0"/>
          </a:p>
        </p:txBody>
      </p:sp>
      <p:sp>
        <p:nvSpPr>
          <p:cNvPr id="3" name="Content Placeholder 2"/>
          <p:cNvSpPr>
            <a:spLocks noGrp="1"/>
          </p:cNvSpPr>
          <p:nvPr>
            <p:ph idx="1"/>
          </p:nvPr>
        </p:nvSpPr>
        <p:spPr>
          <a:xfrm>
            <a:off x="251520" y="620688"/>
            <a:ext cx="8640960" cy="6120680"/>
          </a:xfrm>
        </p:spPr>
        <p:txBody>
          <a:bodyPr>
            <a:noAutofit/>
          </a:bodyPr>
          <a:lstStyle/>
          <a:p>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securităţii şi sănătăţii în muncă a elevilor pe parcursul perioadelor de formare derulate la unitatea de învăţământ;</a:t>
            </a:r>
          </a:p>
          <a:p>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condiţiilor necesare şi angajarea cheltuielilor legate de evaluarea şi certificarea elevilor în cazul în care centrul de examen este organizat în unitatea de învăţământ</a:t>
            </a:r>
            <a:r>
              <a:rPr lang="vi-VN" sz="2200" dirty="0" smtClean="0">
                <a:latin typeface="Calibri" panose="020F0502020204030204" pitchFamily="34" charset="0"/>
                <a:cs typeface="Calibri" panose="020F0502020204030204" pitchFamily="34" charset="0"/>
              </a:rPr>
              <a:t>;</a:t>
            </a:r>
            <a:endParaRPr lang="ro-RO" sz="2200" dirty="0" smtClean="0">
              <a:latin typeface="Calibri" panose="020F0502020204030204" pitchFamily="34" charset="0"/>
              <a:cs typeface="Calibri" panose="020F0502020204030204" pitchFamily="34" charset="0"/>
            </a:endParaRPr>
          </a:p>
          <a:p>
            <a:r>
              <a:rPr lang="vi-VN" sz="2200" dirty="0">
                <a:latin typeface="Calibri" panose="020F0502020204030204" pitchFamily="34" charset="0"/>
                <a:cs typeface="Calibri" panose="020F0502020204030204" pitchFamily="34" charset="0"/>
              </a:rPr>
              <a:t>asigurarea, în colaborare cu operatorii economici, a organizării şi desfăşurării  examenului de certificare a calificării profesionale a elevilor, în conformitate cu reglementările legale în vigoare; </a:t>
            </a:r>
          </a:p>
          <a:p>
            <a:r>
              <a:rPr lang="vi-VN" sz="2200" dirty="0">
                <a:latin typeface="Calibri" panose="020F0502020204030204" pitchFamily="34" charset="0"/>
                <a:cs typeface="Calibri" panose="020F0502020204030204" pitchFamily="34" charset="0"/>
              </a:rPr>
              <a:t>angajarea altor cheltuieli necesare pentru formarea de calitate a elevilor;</a:t>
            </a:r>
          </a:p>
          <a:p>
            <a:r>
              <a:rPr lang="vi-VN" sz="2200" dirty="0">
                <a:latin typeface="Calibri" panose="020F0502020204030204" pitchFamily="34" charset="0"/>
                <a:cs typeface="Calibri" panose="020F0502020204030204" pitchFamily="34" charset="0"/>
              </a:rPr>
              <a:t>asigurarea drepturilor elevilor prevăzute de legislaţia în vigoare.</a:t>
            </a:r>
          </a:p>
          <a:p>
            <a:r>
              <a:rPr lang="vi-VN" sz="2200" dirty="0">
                <a:latin typeface="Calibri" panose="020F0502020204030204" pitchFamily="34" charset="0"/>
                <a:cs typeface="Calibri" panose="020F0502020204030204" pitchFamily="34" charset="0"/>
              </a:rPr>
              <a:t>proiectarea </a:t>
            </a:r>
            <a:r>
              <a:rPr lang="ro-RO" sz="2200" dirty="0">
                <a:latin typeface="Calibri" panose="020F0502020204030204" pitchFamily="34" charset="0"/>
                <a:cs typeface="Calibri" panose="020F0502020204030204" pitchFamily="34" charset="0"/>
              </a:rPr>
              <a:t>CDL</a:t>
            </a:r>
            <a:r>
              <a:rPr lang="vi-VN" sz="2200" dirty="0">
                <a:latin typeface="Calibri" panose="020F0502020204030204" pitchFamily="34" charset="0"/>
                <a:cs typeface="Calibri" panose="020F0502020204030204" pitchFamily="34" charset="0"/>
              </a:rPr>
              <a:t>, în conformitate cu solicitările operatorilor economici şi cerinţele </a:t>
            </a:r>
            <a:r>
              <a:rPr lang="ro-RO" sz="2200" dirty="0">
                <a:latin typeface="Calibri" panose="020F0502020204030204" pitchFamily="34" charset="0"/>
                <a:cs typeface="Calibri" panose="020F0502020204030204" pitchFamily="34" charset="0"/>
              </a:rPr>
              <a:t>SPP  </a:t>
            </a:r>
            <a:r>
              <a:rPr lang="vi-VN" sz="2200" dirty="0">
                <a:latin typeface="Calibri" panose="020F0502020204030204" pitchFamily="34" charset="0"/>
                <a:cs typeface="Calibri" panose="020F0502020204030204" pitchFamily="34" charset="0"/>
              </a:rPr>
              <a:t>şi în parteneriat cu aceştia;</a:t>
            </a:r>
          </a:p>
          <a:p>
            <a:r>
              <a:rPr lang="vi-VN" sz="2200" dirty="0">
                <a:latin typeface="Calibri" panose="020F0502020204030204" pitchFamily="34" charset="0"/>
                <a:cs typeface="Calibri" panose="020F0502020204030204" pitchFamily="34" charset="0"/>
              </a:rPr>
              <a:t>planificarea, împreună cu operatorii economici, a stagiilor de pregătire practică şi a practicii săptămânale, şi stabilirea de comun acord cu aceştia a schemelor orare</a:t>
            </a:r>
            <a:r>
              <a:rPr lang="vi-VN" sz="2200" dirty="0" smtClean="0">
                <a:latin typeface="Calibri" panose="020F0502020204030204" pitchFamily="34" charset="0"/>
                <a:cs typeface="Calibri" panose="020F0502020204030204" pitchFamily="34" charset="0"/>
              </a:rPr>
              <a:t>;</a:t>
            </a:r>
            <a:endParaRPr lang="vi-VN" sz="2200" dirty="0">
              <a:latin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3051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06090"/>
          </a:xfrm>
        </p:spPr>
        <p:txBody>
          <a:bodyPr>
            <a:normAutofit fontScale="90000"/>
          </a:bodyPr>
          <a:lstStyle/>
          <a:p>
            <a:r>
              <a:rPr lang="ro-RO" dirty="0" smtClean="0"/>
              <a:t>Obligaţii unităţii de învăţământ (3)</a:t>
            </a:r>
            <a:endParaRPr lang="en-US" dirty="0"/>
          </a:p>
        </p:txBody>
      </p:sp>
      <p:sp>
        <p:nvSpPr>
          <p:cNvPr id="3" name="Content Placeholder 2"/>
          <p:cNvSpPr>
            <a:spLocks noGrp="1"/>
          </p:cNvSpPr>
          <p:nvPr>
            <p:ph idx="1"/>
          </p:nvPr>
        </p:nvSpPr>
        <p:spPr>
          <a:xfrm>
            <a:off x="251519" y="737320"/>
            <a:ext cx="8702033" cy="6120680"/>
          </a:xfrm>
        </p:spPr>
        <p:txBody>
          <a:bodyPr>
            <a:noAutofit/>
          </a:bodyPr>
          <a:lstStyle/>
          <a:p>
            <a:r>
              <a:rPr lang="vi-VN" sz="2200" dirty="0" smtClean="0">
                <a:latin typeface="Calibri" panose="020F0502020204030204" pitchFamily="34" charset="0"/>
                <a:cs typeface="Calibri" panose="020F0502020204030204" pitchFamily="34" charset="0"/>
              </a:rPr>
              <a:t>organizarea </a:t>
            </a:r>
            <a:r>
              <a:rPr lang="vi-VN" sz="2200" dirty="0">
                <a:latin typeface="Calibri" panose="020F0502020204030204" pitchFamily="34" charset="0"/>
                <a:cs typeface="Calibri" panose="020F0502020204030204" pitchFamily="34" charset="0"/>
              </a:rPr>
              <a:t>şi desfăşurarea evaluării continue şi intermediare a elevilor, în colaborare cu operatorii economici, în condiţiile stabilite de comun acord cu aceştia şi în conformitate cu reglementările în vigoare;</a:t>
            </a:r>
          </a:p>
          <a:p>
            <a:r>
              <a:rPr lang="vi-VN" sz="2200" dirty="0" smtClean="0">
                <a:latin typeface="Calibri" panose="020F0502020204030204" pitchFamily="34" charset="0"/>
                <a:cs typeface="Calibri" panose="020F0502020204030204" pitchFamily="34" charset="0"/>
              </a:rPr>
              <a:t>organizarea </a:t>
            </a:r>
            <a:r>
              <a:rPr lang="vi-VN" sz="2200" dirty="0">
                <a:latin typeface="Calibri" panose="020F0502020204030204" pitchFamily="34" charset="0"/>
                <a:cs typeface="Calibri" panose="020F0502020204030204" pitchFamily="34" charset="0"/>
              </a:rPr>
              <a:t>şi desfăşurarea împreună cu operatorii economici, a activităţilor de informare şi promovare a ofertei de formare profesională;</a:t>
            </a:r>
          </a:p>
          <a:p>
            <a:r>
              <a:rPr lang="vi-VN" sz="2200" dirty="0" smtClean="0">
                <a:latin typeface="Calibri" panose="020F0502020204030204" pitchFamily="34" charset="0"/>
                <a:cs typeface="Calibri" panose="020F0502020204030204" pitchFamily="34" charset="0"/>
              </a:rPr>
              <a:t>elaborarea </a:t>
            </a:r>
            <a:r>
              <a:rPr lang="vi-VN" sz="2200" dirty="0">
                <a:latin typeface="Calibri" panose="020F0502020204030204" pitchFamily="34" charset="0"/>
                <a:cs typeface="Calibri" panose="020F0502020204030204" pitchFamily="34" charset="0"/>
              </a:rPr>
              <a:t>şi aplicarea, în parteneriat cu operatorii economici, a procedurii de admitere a candidaţilor la admiterea în învăţământul dual;</a:t>
            </a:r>
          </a:p>
          <a:p>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cadrului organizatoric şi logistic pentru constituirea şi funcţionarea consiliului de administraţie al unităţii de învăţământ, în conformitate cu reglementările în vigoare pentru învăţământul dual.</a:t>
            </a: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7110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rmAutofit fontScale="90000"/>
          </a:bodyPr>
          <a:lstStyle/>
          <a:p>
            <a:r>
              <a:rPr lang="en-US" sz="4000" b="1" dirty="0" smtClean="0"/>
              <a:t>OUG </a:t>
            </a:r>
            <a:r>
              <a:rPr lang="ro-RO" sz="4000" b="1" dirty="0" smtClean="0"/>
              <a:t>nr.</a:t>
            </a:r>
            <a:r>
              <a:rPr lang="en-US" sz="4000" b="1" dirty="0" smtClean="0"/>
              <a:t> 81 din 16 </a:t>
            </a:r>
            <a:r>
              <a:rPr lang="ro-RO" sz="4000" b="1" dirty="0" smtClean="0"/>
              <a:t>noiembrie </a:t>
            </a:r>
            <a:r>
              <a:rPr lang="en-US" sz="4000" b="1" dirty="0" smtClean="0"/>
              <a:t>2016</a:t>
            </a:r>
            <a:br>
              <a:rPr lang="en-US" sz="4000" b="1" dirty="0" smtClean="0"/>
            </a:br>
            <a:r>
              <a:rPr lang="ro-RO" sz="3100" b="1" dirty="0" smtClean="0"/>
              <a:t>privind </a:t>
            </a:r>
            <a:r>
              <a:rPr lang="it-IT" sz="3100" b="1" dirty="0" smtClean="0"/>
              <a:t>modificarea </a:t>
            </a:r>
            <a:r>
              <a:rPr lang="it-IT" sz="3100" b="1" dirty="0"/>
              <a:t>şi completarea </a:t>
            </a:r>
            <a:r>
              <a:rPr lang="it-IT" sz="3100" b="1" dirty="0" smtClean="0"/>
              <a:t>LEN nr</a:t>
            </a:r>
            <a:r>
              <a:rPr lang="it-IT" sz="3100" b="1" dirty="0"/>
              <a:t>. 1/2011</a:t>
            </a:r>
            <a:r>
              <a:rPr lang="en-US" sz="3100" b="1" dirty="0" smtClean="0"/>
              <a:t/>
            </a:r>
            <a:br>
              <a:rPr lang="en-US" sz="3100" b="1" dirty="0" smtClean="0"/>
            </a:br>
            <a:r>
              <a:rPr lang="en-US" sz="3100" b="1" dirty="0" smtClean="0"/>
              <a:t/>
            </a:r>
            <a:br>
              <a:rPr lang="en-US" sz="3100" b="1" dirty="0" smtClean="0"/>
            </a:br>
            <a:endParaRPr lang="en-US" sz="3200" b="1" dirty="0"/>
          </a:p>
        </p:txBody>
      </p:sp>
      <p:sp>
        <p:nvSpPr>
          <p:cNvPr id="3" name="Subtitle 2"/>
          <p:cNvSpPr>
            <a:spLocks noGrp="1"/>
          </p:cNvSpPr>
          <p:nvPr>
            <p:ph type="subTitle" idx="1"/>
          </p:nvPr>
        </p:nvSpPr>
        <p:spPr>
          <a:xfrm>
            <a:off x="539552" y="3861048"/>
            <a:ext cx="8280920" cy="720080"/>
          </a:xfrm>
        </p:spPr>
        <p:txBody>
          <a:bodyPr/>
          <a:lstStyle/>
          <a:p>
            <a:r>
              <a:rPr lang="ro-RO" dirty="0" smtClean="0"/>
              <a:t>(publicată în </a:t>
            </a:r>
            <a:r>
              <a:rPr lang="en-US" dirty="0" smtClean="0"/>
              <a:t>MO </a:t>
            </a:r>
            <a:r>
              <a:rPr lang="ro-RO" dirty="0" smtClean="0"/>
              <a:t>nr.</a:t>
            </a:r>
            <a:r>
              <a:rPr lang="en-US" dirty="0" smtClean="0"/>
              <a:t> </a:t>
            </a:r>
            <a:r>
              <a:rPr lang="en-US" dirty="0"/>
              <a:t>943 din 23 </a:t>
            </a:r>
            <a:r>
              <a:rPr lang="ro-RO" dirty="0" smtClean="0"/>
              <a:t>noiembrie</a:t>
            </a:r>
            <a:r>
              <a:rPr lang="en-US" dirty="0" smtClean="0"/>
              <a:t> </a:t>
            </a:r>
            <a:r>
              <a:rPr lang="en-US" dirty="0"/>
              <a:t>2016)</a:t>
            </a:r>
          </a:p>
          <a:p>
            <a:endParaRPr lang="en-US" dirty="0"/>
          </a:p>
        </p:txBody>
      </p:sp>
    </p:spTree>
    <p:extLst>
      <p:ext uri="{BB962C8B-B14F-4D97-AF65-F5344CB8AC3E}">
        <p14:creationId xmlns:p14="http://schemas.microsoft.com/office/powerpoint/2010/main" val="1025253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ro-RO" sz="3600" dirty="0" smtClean="0"/>
              <a:t>Obligaţii unităţii administrativ-teritoriale (UAT) </a:t>
            </a:r>
            <a:endParaRPr lang="en-US" sz="3600" dirty="0"/>
          </a:p>
        </p:txBody>
      </p:sp>
      <p:sp>
        <p:nvSpPr>
          <p:cNvPr id="3" name="Content Placeholder 2"/>
          <p:cNvSpPr>
            <a:spLocks noGrp="1"/>
          </p:cNvSpPr>
          <p:nvPr>
            <p:ph idx="1"/>
          </p:nvPr>
        </p:nvSpPr>
        <p:spPr>
          <a:xfrm>
            <a:off x="251520" y="836712"/>
            <a:ext cx="8771902" cy="5788024"/>
          </a:xfrm>
        </p:spPr>
        <p:txBody>
          <a:bodyPr>
            <a:noAutofit/>
          </a:bodyPr>
          <a:lstStyle/>
          <a:p>
            <a:pPr>
              <a:spcBef>
                <a:spcPts val="0"/>
              </a:spcBef>
            </a:pPr>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cheltuielilor necesare pentru funcţionarea în bune condiţii a întregului proces de educaţie şi formare profesională derulat în unitatea de învăţământ, în conformitate cu atribuţiile care-i revin în conformitate cu reglementările legale în vigoare; </a:t>
            </a:r>
          </a:p>
          <a:p>
            <a:pPr>
              <a:spcBef>
                <a:spcPts val="0"/>
              </a:spcBef>
            </a:pPr>
            <a:r>
              <a:rPr lang="vi-VN" sz="2200" dirty="0" smtClean="0">
                <a:latin typeface="Calibri" panose="020F0502020204030204" pitchFamily="34" charset="0"/>
                <a:cs typeface="Calibri" panose="020F0502020204030204" pitchFamily="34" charset="0"/>
              </a:rPr>
              <a:t>identificarea </a:t>
            </a:r>
            <a:r>
              <a:rPr lang="vi-VN" sz="2200" dirty="0">
                <a:latin typeface="Calibri" panose="020F0502020204030204" pitchFamily="34" charset="0"/>
                <a:cs typeface="Calibri" panose="020F0502020204030204" pitchFamily="34" charset="0"/>
              </a:rPr>
              <a:t>şi planificarea, în colaborare cu unitatea şcolară şi operatorii economici parteneri de practică, a lucrărilor de întreţinere, reparaţii capitale, consolidări şi a obiectivelor de investiţii necesare pentru dezvoltarea unităţii şcolare şi creşterea calităţii procesului de educaţie şi formare profesională;</a:t>
            </a:r>
          </a:p>
          <a:p>
            <a:pPr>
              <a:spcBef>
                <a:spcPts val="0"/>
              </a:spcBef>
            </a:pPr>
            <a:r>
              <a:rPr lang="vi-VN" sz="2200" dirty="0" smtClean="0">
                <a:latin typeface="Calibri" panose="020F0502020204030204" pitchFamily="34" charset="0"/>
                <a:cs typeface="Calibri" panose="020F0502020204030204" pitchFamily="34" charset="0"/>
              </a:rPr>
              <a:t>asigurarea</a:t>
            </a:r>
            <a:r>
              <a:rPr lang="vi-VN" sz="2200" dirty="0">
                <a:latin typeface="Calibri" panose="020F0502020204030204" pitchFamily="34" charset="0"/>
                <a:cs typeface="Calibri" panose="020F0502020204030204" pitchFamily="34" charset="0"/>
              </a:rPr>
              <a:t>, în cadrul finanţării complementare şi suplimentare din bugetul local, a sumelor necesare pentru cheltuielile de investiţii, reparaţii capitale, consolidări şi alte categorii de cheltuieli necesare, care nu sunt acoperite din sumele alocate din bugetul de stat;</a:t>
            </a:r>
          </a:p>
          <a:p>
            <a:pPr>
              <a:spcBef>
                <a:spcPts val="0"/>
              </a:spcBef>
            </a:pPr>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cofinanţării necesare pentru proiectele implementate de unitatea de învăţământ,  convenite în prealabil cu aceasta, în cadrul unor programe finanţate din fonduri ale europene sau alte surse de finanţare;</a:t>
            </a:r>
          </a:p>
          <a:p>
            <a:pPr marL="0" indent="0">
              <a:spcBef>
                <a:spcPts val="0"/>
              </a:spcBef>
              <a:buNone/>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7607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ro-RO" sz="3600" dirty="0" smtClean="0"/>
              <a:t>Obligaţii unităţii administrativ-teritoriale (UAT) </a:t>
            </a:r>
            <a:endParaRPr lang="en-US" sz="3600" dirty="0"/>
          </a:p>
        </p:txBody>
      </p:sp>
      <p:sp>
        <p:nvSpPr>
          <p:cNvPr id="3" name="Content Placeholder 2"/>
          <p:cNvSpPr>
            <a:spLocks noGrp="1"/>
          </p:cNvSpPr>
          <p:nvPr>
            <p:ph idx="1"/>
          </p:nvPr>
        </p:nvSpPr>
        <p:spPr>
          <a:xfrm>
            <a:off x="395536" y="836712"/>
            <a:ext cx="8627886" cy="5788024"/>
          </a:xfrm>
        </p:spPr>
        <p:txBody>
          <a:bodyPr>
            <a:noAutofit/>
          </a:bodyPr>
          <a:lstStyle/>
          <a:p>
            <a:pPr>
              <a:spcBef>
                <a:spcPts val="0"/>
              </a:spcBef>
            </a:pPr>
            <a:r>
              <a:rPr lang="vi-VN" sz="2200" dirty="0" smtClean="0">
                <a:latin typeface="Calibri" panose="020F0502020204030204" pitchFamily="34" charset="0"/>
                <a:cs typeface="Calibri" panose="020F0502020204030204" pitchFamily="34" charset="0"/>
              </a:rPr>
              <a:t>asigurarea </a:t>
            </a:r>
            <a:r>
              <a:rPr lang="vi-VN" sz="2200" dirty="0">
                <a:latin typeface="Calibri" panose="020F0502020204030204" pitchFamily="34" charset="0"/>
                <a:cs typeface="Calibri" panose="020F0502020204030204" pitchFamily="34" charset="0"/>
              </a:rPr>
              <a:t>cofinanţării necesare pentru proiectele implementate de unitatea de învăţământ,  convenite în prealabil cu aceasta, în cadrul unor programe finanţate din fonduri ale europene sau alte surse de finanţare;</a:t>
            </a:r>
          </a:p>
          <a:p>
            <a:pPr>
              <a:spcBef>
                <a:spcPts val="0"/>
              </a:spcBef>
            </a:pPr>
            <a:r>
              <a:rPr lang="vi-VN" sz="2200" dirty="0" smtClean="0">
                <a:latin typeface="Calibri" panose="020F0502020204030204" pitchFamily="34" charset="0"/>
                <a:cs typeface="Calibri" panose="020F0502020204030204" pitchFamily="34" charset="0"/>
              </a:rPr>
              <a:t>sprijinirea </a:t>
            </a:r>
            <a:r>
              <a:rPr lang="vi-VN" sz="2200" dirty="0">
                <a:latin typeface="Calibri" panose="020F0502020204030204" pitchFamily="34" charset="0"/>
                <a:cs typeface="Calibri" panose="020F0502020204030204" pitchFamily="34" charset="0"/>
              </a:rPr>
              <a:t>demersurilor inițiate de unitatea de învăţământ şi operatorii economici parteneri în cadrul acţiunilor informare şi promovare a ofertei de formare profesională;</a:t>
            </a:r>
          </a:p>
          <a:p>
            <a:pPr>
              <a:spcBef>
                <a:spcPts val="0"/>
              </a:spcBef>
            </a:pPr>
            <a:r>
              <a:rPr lang="vi-VN" sz="2200" dirty="0" smtClean="0">
                <a:latin typeface="Calibri" panose="020F0502020204030204" pitchFamily="34" charset="0"/>
                <a:cs typeface="Calibri" panose="020F0502020204030204" pitchFamily="34" charset="0"/>
              </a:rPr>
              <a:t>fasigurarea </a:t>
            </a:r>
            <a:r>
              <a:rPr lang="vi-VN" sz="2200" dirty="0">
                <a:latin typeface="Calibri" panose="020F0502020204030204" pitchFamily="34" charset="0"/>
                <a:cs typeface="Calibri" panose="020F0502020204030204" pitchFamily="34" charset="0"/>
              </a:rPr>
              <a:t>reprezentării </a:t>
            </a:r>
            <a:r>
              <a:rPr lang="ro-RO" sz="2200" dirty="0" smtClean="0">
                <a:latin typeface="Calibri" panose="020F0502020204030204" pitchFamily="34" charset="0"/>
                <a:cs typeface="Calibri" panose="020F0502020204030204" pitchFamily="34" charset="0"/>
              </a:rPr>
              <a:t>UAT </a:t>
            </a:r>
            <a:r>
              <a:rPr lang="vi-VN" sz="2200" dirty="0" smtClean="0">
                <a:latin typeface="Calibri" panose="020F0502020204030204" pitchFamily="34" charset="0"/>
                <a:cs typeface="Calibri" panose="020F0502020204030204" pitchFamily="34" charset="0"/>
              </a:rPr>
              <a:t>în </a:t>
            </a:r>
            <a:r>
              <a:rPr lang="vi-VN" sz="2200" dirty="0">
                <a:latin typeface="Calibri" panose="020F0502020204030204" pitchFamily="34" charset="0"/>
                <a:cs typeface="Calibri" panose="020F0502020204030204" pitchFamily="34" charset="0"/>
              </a:rPr>
              <a:t>consiliul de administraţie al unităţii de învăţământ</a:t>
            </a:r>
            <a:r>
              <a:rPr lang="vi-VN" sz="2200" dirty="0" smtClean="0">
                <a:latin typeface="Calibri" panose="020F0502020204030204" pitchFamily="34" charset="0"/>
                <a:cs typeface="Calibri" panose="020F0502020204030204" pitchFamily="34" charset="0"/>
              </a:rPr>
              <a:t>.</a:t>
            </a:r>
            <a:endParaRPr lang="vi-VN" sz="2200" dirty="0">
              <a:latin typeface="Calibri" panose="020F0502020204030204" pitchFamily="34" charset="0"/>
              <a:cs typeface="Calibri" panose="020F0502020204030204" pitchFamily="34" charset="0"/>
            </a:endParaRPr>
          </a:p>
          <a:p>
            <a:pPr>
              <a:spcBef>
                <a:spcPts val="0"/>
              </a:spcBef>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7721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ro-RO" dirty="0" smtClean="0"/>
              <a:t>Practica elevilor</a:t>
            </a:r>
            <a:endParaRPr lang="en-US" dirty="0"/>
          </a:p>
        </p:txBody>
      </p:sp>
      <p:sp>
        <p:nvSpPr>
          <p:cNvPr id="3" name="Content Placeholder 2"/>
          <p:cNvSpPr>
            <a:spLocks noGrp="1"/>
          </p:cNvSpPr>
          <p:nvPr>
            <p:ph idx="1"/>
          </p:nvPr>
        </p:nvSpPr>
        <p:spPr>
          <a:xfrm>
            <a:off x="323528" y="908720"/>
            <a:ext cx="8229600" cy="5544616"/>
          </a:xfrm>
        </p:spPr>
        <p:txBody>
          <a:bodyPr>
            <a:normAutofit/>
          </a:bodyPr>
          <a:lstStyle/>
          <a:p>
            <a:r>
              <a:rPr lang="ro-RO" sz="1800" dirty="0"/>
              <a:t>În învăţământul dual stagiile de pregătire practică se efectuează exclusiv în răspunderea operatorilor economici parteneri de practică, în conformitate cu </a:t>
            </a:r>
            <a:r>
              <a:rPr lang="ro-RO" sz="1800" dirty="0" smtClean="0"/>
              <a:t>SPP, </a:t>
            </a:r>
            <a:r>
              <a:rPr lang="ro-RO" sz="1800" dirty="0"/>
              <a:t>planurile de învăţământ și curriculumul aferent.</a:t>
            </a:r>
            <a:endParaRPr lang="en-US" sz="1800" dirty="0"/>
          </a:p>
          <a:p>
            <a:r>
              <a:rPr lang="ro-RO" sz="1800" dirty="0" smtClean="0"/>
              <a:t>Prin </a:t>
            </a:r>
            <a:r>
              <a:rPr lang="ro-RO" sz="1800" dirty="0"/>
              <a:t>contractul de parteneriat încheiat, </a:t>
            </a:r>
            <a:r>
              <a:rPr lang="ro-RO" sz="1800" dirty="0" smtClean="0"/>
              <a:t>se poate </a:t>
            </a:r>
            <a:r>
              <a:rPr lang="ro-RO" sz="1800" dirty="0"/>
              <a:t>stabili, de comun </a:t>
            </a:r>
            <a:r>
              <a:rPr lang="ro-RO" sz="1800" dirty="0" smtClean="0"/>
              <a:t>acord între şcoală şi operatori economici, ca activitățile de laborator tehnologic şi instruire </a:t>
            </a:r>
            <a:r>
              <a:rPr lang="ro-RO" sz="1800" dirty="0"/>
              <a:t>practice din cadrul unor module de pregătire, </a:t>
            </a:r>
            <a:r>
              <a:rPr lang="ro-RO" sz="1800" dirty="0" smtClean="0"/>
              <a:t>să se desfăşoare, total </a:t>
            </a:r>
            <a:r>
              <a:rPr lang="ro-RO" sz="1800" dirty="0"/>
              <a:t>sau parţial la operatorii economici. </a:t>
            </a:r>
            <a:endParaRPr lang="ro-RO" sz="1800" dirty="0" smtClean="0"/>
          </a:p>
          <a:p>
            <a:r>
              <a:rPr lang="ro-RO" sz="1800" dirty="0"/>
              <a:t>Practica organizată în răspunderea operatorilor economici, </a:t>
            </a:r>
            <a:r>
              <a:rPr lang="ro-RO" sz="1800" dirty="0" smtClean="0"/>
              <a:t>se </a:t>
            </a:r>
            <a:r>
              <a:rPr lang="ro-RO" sz="1800" dirty="0"/>
              <a:t>poate desfăşura la sediul operatorilor economici, la puncte de lucru ale acestora sau în alte locaţii stabilite de aceştia, pe baza unor convenţii/ contracte scrise pe care le încheie în acest scop cu alţi operatori economici, centre de formare etc</a:t>
            </a:r>
            <a:r>
              <a:rPr lang="ro-RO" sz="1800" dirty="0" smtClean="0"/>
              <a:t>.</a:t>
            </a:r>
          </a:p>
          <a:p>
            <a:r>
              <a:rPr lang="vi-VN" sz="1800" dirty="0">
                <a:latin typeface="Calibri" panose="020F0502020204030204" pitchFamily="34" charset="0"/>
                <a:cs typeface="Calibri" panose="020F0502020204030204" pitchFamily="34" charset="0"/>
              </a:rPr>
              <a:t>Pentru </a:t>
            </a:r>
            <a:r>
              <a:rPr lang="vi-VN" sz="1800" dirty="0" smtClean="0">
                <a:latin typeface="Calibri" panose="020F0502020204030204" pitchFamily="34" charset="0"/>
                <a:cs typeface="Calibri" panose="020F0502020204030204" pitchFamily="34" charset="0"/>
              </a:rPr>
              <a:t>pregătirea</a:t>
            </a:r>
            <a:r>
              <a:rPr lang="ro-RO" sz="1800" dirty="0" smtClean="0">
                <a:latin typeface="Calibri" panose="020F0502020204030204" pitchFamily="34" charset="0"/>
                <a:cs typeface="Calibri" panose="020F0502020204030204" pitchFamily="34" charset="0"/>
              </a:rPr>
              <a:t> </a:t>
            </a:r>
            <a:r>
              <a:rPr lang="vi-VN" sz="1800" dirty="0" smtClean="0">
                <a:latin typeface="Calibri" panose="020F0502020204030204" pitchFamily="34" charset="0"/>
                <a:cs typeface="Calibri" panose="020F0502020204030204" pitchFamily="34" charset="0"/>
              </a:rPr>
              <a:t>profesională</a:t>
            </a:r>
            <a:r>
              <a:rPr lang="vi-VN" sz="1800" dirty="0">
                <a:latin typeface="Calibri" panose="020F0502020204030204" pitchFamily="34" charset="0"/>
                <a:cs typeface="Calibri" panose="020F0502020204030204" pitchFamily="34" charset="0"/>
              </a:rPr>
              <a:t>, fiecare elev </a:t>
            </a:r>
            <a:r>
              <a:rPr lang="ro-RO" sz="1800" dirty="0">
                <a:latin typeface="Calibri" panose="020F0502020204030204" pitchFamily="34" charset="0"/>
                <a:cs typeface="Calibri" panose="020F0502020204030204" pitchFamily="34" charset="0"/>
              </a:rPr>
              <a:t> </a:t>
            </a:r>
            <a:r>
              <a:rPr lang="ro-RO" sz="1800" dirty="0" smtClean="0">
                <a:latin typeface="Calibri" panose="020F0502020204030204" pitchFamily="34" charset="0"/>
                <a:cs typeface="Calibri" panose="020F0502020204030204" pitchFamily="34" charset="0"/>
              </a:rPr>
              <a:t>(r</a:t>
            </a:r>
            <a:r>
              <a:rPr lang="vi-VN" sz="1800" dirty="0" smtClean="0">
                <a:latin typeface="Calibri" panose="020F0502020204030204" pitchFamily="34" charset="0"/>
                <a:cs typeface="Calibri" panose="020F0502020204030204" pitchFamily="34" charset="0"/>
              </a:rPr>
              <a:t>espectiv </a:t>
            </a:r>
            <a:r>
              <a:rPr lang="vi-VN" sz="1800" dirty="0">
                <a:latin typeface="Calibri" panose="020F0502020204030204" pitchFamily="34" charset="0"/>
                <a:cs typeface="Calibri" panose="020F0502020204030204" pitchFamily="34" charset="0"/>
              </a:rPr>
              <a:t>părintele, tutorele sau </a:t>
            </a:r>
            <a:r>
              <a:rPr lang="vi-VN" sz="1800" dirty="0" smtClean="0">
                <a:latin typeface="Calibri" panose="020F0502020204030204" pitchFamily="34" charset="0"/>
                <a:cs typeface="Calibri" panose="020F0502020204030204" pitchFamily="34" charset="0"/>
              </a:rPr>
              <a:t>legal </a:t>
            </a:r>
            <a:r>
              <a:rPr lang="vi-VN" sz="1800" dirty="0">
                <a:latin typeface="Calibri" panose="020F0502020204030204" pitchFamily="34" charset="0"/>
                <a:cs typeface="Calibri" panose="020F0502020204030204" pitchFamily="34" charset="0"/>
              </a:rPr>
              <a:t>al elevului minor </a:t>
            </a:r>
            <a:r>
              <a:rPr lang="ro-RO" sz="1800" dirty="0" smtClean="0">
                <a:latin typeface="Calibri" panose="020F0502020204030204" pitchFamily="34" charset="0"/>
                <a:cs typeface="Calibri" panose="020F0502020204030204" pitchFamily="34" charset="0"/>
              </a:rPr>
              <a:t>) </a:t>
            </a:r>
            <a:r>
              <a:rPr lang="vi-VN" sz="1800" dirty="0" smtClean="0">
                <a:latin typeface="Calibri" panose="020F0502020204030204" pitchFamily="34" charset="0"/>
                <a:cs typeface="Calibri" panose="020F0502020204030204" pitchFamily="34" charset="0"/>
              </a:rPr>
              <a:t>încheie </a:t>
            </a:r>
            <a:r>
              <a:rPr lang="vi-VN" sz="1800" dirty="0">
                <a:latin typeface="Calibri" panose="020F0502020204030204" pitchFamily="34" charset="0"/>
                <a:cs typeface="Calibri" panose="020F0502020204030204" pitchFamily="34" charset="0"/>
              </a:rPr>
              <a:t>un contract individual de pregătire practică cu operatorul economic şi unitatea de învăţământ, reglementat prin metodologie specifică elaborată de </a:t>
            </a:r>
            <a:r>
              <a:rPr lang="ro-RO" sz="1800" dirty="0" smtClean="0">
                <a:latin typeface="Calibri" panose="020F0502020204030204" pitchFamily="34" charset="0"/>
                <a:cs typeface="Calibri" panose="020F0502020204030204" pitchFamily="34" charset="0"/>
              </a:rPr>
              <a:t>m</a:t>
            </a:r>
            <a:r>
              <a:rPr lang="vi-VN" sz="1800" dirty="0" smtClean="0">
                <a:latin typeface="Calibri" panose="020F0502020204030204" pitchFamily="34" charset="0"/>
                <a:cs typeface="Calibri" panose="020F0502020204030204" pitchFamily="34" charset="0"/>
              </a:rPr>
              <a:t>inisterul </a:t>
            </a:r>
            <a:r>
              <a:rPr lang="ro-RO" sz="1800" dirty="0" smtClean="0">
                <a:latin typeface="Calibri" panose="020F0502020204030204" pitchFamily="34" charset="0"/>
                <a:cs typeface="Calibri" panose="020F0502020204030204" pitchFamily="34" charset="0"/>
              </a:rPr>
              <a:t>e</a:t>
            </a:r>
            <a:r>
              <a:rPr lang="vi-VN" sz="1800" dirty="0" smtClean="0">
                <a:latin typeface="Calibri" panose="020F0502020204030204" pitchFamily="34" charset="0"/>
                <a:cs typeface="Calibri" panose="020F0502020204030204" pitchFamily="34" charset="0"/>
              </a:rPr>
              <a:t>ducaţiei </a:t>
            </a:r>
            <a:endParaRPr lang="ro-RO" sz="1800" dirty="0" smtClean="0">
              <a:latin typeface="Calibri" panose="020F0502020204030204" pitchFamily="34" charset="0"/>
              <a:cs typeface="Calibri" panose="020F0502020204030204" pitchFamily="34" charset="0"/>
            </a:endParaRPr>
          </a:p>
          <a:p>
            <a:r>
              <a:rPr lang="vi-VN" sz="1800" dirty="0" smtClean="0">
                <a:latin typeface="Calibri" panose="020F0502020204030204" pitchFamily="34" charset="0"/>
                <a:cs typeface="Calibri" panose="020F0502020204030204" pitchFamily="34" charset="0"/>
              </a:rPr>
              <a:t>Contractul </a:t>
            </a:r>
            <a:r>
              <a:rPr lang="vi-VN" sz="1800" dirty="0">
                <a:latin typeface="Calibri" panose="020F0502020204030204" pitchFamily="34" charset="0"/>
                <a:cs typeface="Calibri" panose="020F0502020204030204" pitchFamily="34" charset="0"/>
              </a:rPr>
              <a:t>individual de pregătire practică se încheie, anual, pentru fiecare an de pregătire, la începutul anului şcolar, în primele două săptămâni de la începerea cursurilor. </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1290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Autofit/>
          </a:bodyPr>
          <a:lstStyle/>
          <a:p>
            <a:r>
              <a:rPr lang="ro-RO" sz="3200" dirty="0" smtClean="0"/>
              <a:t>Responsabilităţile cadrului </a:t>
            </a:r>
            <a:r>
              <a:rPr lang="ro-RO" sz="3200" dirty="0"/>
              <a:t>didactic coordonator </a:t>
            </a:r>
            <a:r>
              <a:rPr lang="ro-RO" sz="3200" dirty="0" smtClean="0"/>
              <a:t>de practică</a:t>
            </a:r>
            <a:endParaRPr lang="en-US" sz="3200" dirty="0"/>
          </a:p>
        </p:txBody>
      </p:sp>
      <p:sp>
        <p:nvSpPr>
          <p:cNvPr id="3" name="Content Placeholder 2"/>
          <p:cNvSpPr>
            <a:spLocks noGrp="1"/>
          </p:cNvSpPr>
          <p:nvPr>
            <p:ph idx="1"/>
          </p:nvPr>
        </p:nvSpPr>
        <p:spPr>
          <a:xfrm>
            <a:off x="251520" y="1268760"/>
            <a:ext cx="8445624" cy="5256584"/>
          </a:xfrm>
        </p:spPr>
        <p:txBody>
          <a:bodyPr>
            <a:noAutofit/>
          </a:bodyPr>
          <a:lstStyle/>
          <a:p>
            <a:r>
              <a:rPr lang="vi-VN" sz="2100" dirty="0" smtClean="0">
                <a:latin typeface="Calibri" panose="020F0502020204030204" pitchFamily="34" charset="0"/>
                <a:cs typeface="Calibri" panose="020F0502020204030204" pitchFamily="34" charset="0"/>
              </a:rPr>
              <a:t>Pentru </a:t>
            </a:r>
            <a:r>
              <a:rPr lang="vi-VN" sz="2100" dirty="0">
                <a:latin typeface="Calibri" panose="020F0502020204030204" pitchFamily="34" charset="0"/>
                <a:cs typeface="Calibri" panose="020F0502020204030204" pitchFamily="34" charset="0"/>
              </a:rPr>
              <a:t>monitorizarea pregătirii practice derulate la operatorii economici unitatea de învăţământ asigură un cadru didactic coordonator pentru fiecare grupă</a:t>
            </a:r>
            <a:r>
              <a:rPr lang="vi-VN" sz="2100" dirty="0" smtClean="0">
                <a:latin typeface="Calibri" panose="020F0502020204030204" pitchFamily="34" charset="0"/>
                <a:cs typeface="Calibri" panose="020F0502020204030204" pitchFamily="34" charset="0"/>
              </a:rPr>
              <a:t>,</a:t>
            </a:r>
            <a:r>
              <a:rPr lang="ro-RO" sz="2100" dirty="0" smtClean="0">
                <a:latin typeface="Calibri" panose="020F0502020204030204" pitchFamily="34" charset="0"/>
                <a:cs typeface="Calibri" panose="020F0502020204030204" pitchFamily="34" charset="0"/>
              </a:rPr>
              <a:t> având următoarele </a:t>
            </a:r>
            <a:r>
              <a:rPr lang="ro-RO" sz="2100" b="1" dirty="0" smtClean="0">
                <a:latin typeface="Calibri" panose="020F0502020204030204" pitchFamily="34" charset="0"/>
                <a:cs typeface="Calibri" panose="020F0502020204030204" pitchFamily="34" charset="0"/>
              </a:rPr>
              <a:t>responsabilităţi</a:t>
            </a:r>
            <a:r>
              <a:rPr lang="en-US" sz="2100" dirty="0" smtClean="0">
                <a:latin typeface="Calibri" panose="020F0502020204030204" pitchFamily="34" charset="0"/>
                <a:cs typeface="Calibri" panose="020F0502020204030204" pitchFamily="34" charset="0"/>
              </a:rPr>
              <a:t>:</a:t>
            </a:r>
            <a:r>
              <a:rPr lang="vi-VN" sz="2100" dirty="0" smtClean="0">
                <a:latin typeface="Calibri" panose="020F0502020204030204" pitchFamily="34" charset="0"/>
                <a:cs typeface="Calibri" panose="020F0502020204030204" pitchFamily="34" charset="0"/>
              </a:rPr>
              <a:t> </a:t>
            </a:r>
            <a:endParaRPr lang="ro-RO" sz="2100" dirty="0" smtClean="0">
              <a:latin typeface="Calibri" panose="020F0502020204030204" pitchFamily="34" charset="0"/>
              <a:cs typeface="Calibri" panose="020F0502020204030204" pitchFamily="34" charset="0"/>
            </a:endParaRPr>
          </a:p>
          <a:p>
            <a:pPr marL="714375">
              <a:buFont typeface="Wingdings" panose="05000000000000000000" pitchFamily="2" charset="2"/>
              <a:buChar char="ü"/>
            </a:pPr>
            <a:r>
              <a:rPr lang="vi-VN" sz="2100" dirty="0" smtClean="0">
                <a:latin typeface="Calibri" panose="020F0502020204030204" pitchFamily="34" charset="0"/>
                <a:cs typeface="Calibri" panose="020F0502020204030204" pitchFamily="34" charset="0"/>
              </a:rPr>
              <a:t>monitorizarea </a:t>
            </a:r>
            <a:r>
              <a:rPr lang="vi-VN" sz="2100" dirty="0">
                <a:latin typeface="Calibri" panose="020F0502020204030204" pitchFamily="34" charset="0"/>
                <a:cs typeface="Calibri" panose="020F0502020204030204" pitchFamily="34" charset="0"/>
              </a:rPr>
              <a:t>pregătirii practice organizate la operatorii </a:t>
            </a:r>
            <a:r>
              <a:rPr lang="vi-VN" sz="2100" dirty="0" smtClean="0">
                <a:latin typeface="Calibri" panose="020F0502020204030204" pitchFamily="34" charset="0"/>
                <a:cs typeface="Calibri" panose="020F0502020204030204" pitchFamily="34" charset="0"/>
              </a:rPr>
              <a:t>economici</a:t>
            </a:r>
            <a:endParaRPr lang="ro-RO" sz="2100" dirty="0" smtClean="0">
              <a:latin typeface="Calibri" panose="020F0502020204030204" pitchFamily="34" charset="0"/>
              <a:cs typeface="Calibri" panose="020F0502020204030204" pitchFamily="34" charset="0"/>
            </a:endParaRPr>
          </a:p>
          <a:p>
            <a:pPr marL="714375">
              <a:buFont typeface="Wingdings" panose="05000000000000000000" pitchFamily="2" charset="2"/>
              <a:buChar char="ü"/>
            </a:pPr>
            <a:r>
              <a:rPr lang="vi-VN" sz="2100" dirty="0" smtClean="0">
                <a:latin typeface="Calibri" panose="020F0502020204030204" pitchFamily="34" charset="0"/>
                <a:cs typeface="Calibri" panose="020F0502020204030204" pitchFamily="34" charset="0"/>
              </a:rPr>
              <a:t>urmăr</a:t>
            </a:r>
            <a:r>
              <a:rPr lang="ro-RO" sz="2100" dirty="0" smtClean="0">
                <a:latin typeface="Calibri" panose="020F0502020204030204" pitchFamily="34" charset="0"/>
                <a:cs typeface="Calibri" panose="020F0502020204030204" pitchFamily="34" charset="0"/>
              </a:rPr>
              <a:t>irea</a:t>
            </a:r>
            <a:r>
              <a:rPr lang="vi-VN" sz="2100" dirty="0" smtClean="0">
                <a:latin typeface="Calibri" panose="020F0502020204030204" pitchFamily="34" charset="0"/>
                <a:cs typeface="Calibri" panose="020F0502020204030204" pitchFamily="34" charset="0"/>
              </a:rPr>
              <a:t> respect</a:t>
            </a:r>
            <a:r>
              <a:rPr lang="ro-RO" sz="2100" dirty="0" smtClean="0">
                <a:latin typeface="Calibri" panose="020F0502020204030204" pitchFamily="34" charset="0"/>
                <a:cs typeface="Calibri" panose="020F0502020204030204" pitchFamily="34" charset="0"/>
              </a:rPr>
              <a:t>ă</a:t>
            </a:r>
            <a:r>
              <a:rPr lang="vi-VN" sz="2100" dirty="0" smtClean="0">
                <a:latin typeface="Calibri" panose="020F0502020204030204" pitchFamily="34" charset="0"/>
                <a:cs typeface="Calibri" panose="020F0502020204030204" pitchFamily="34" charset="0"/>
              </a:rPr>
              <a:t>r</a:t>
            </a:r>
            <a:r>
              <a:rPr lang="ro-RO" sz="2100" dirty="0" smtClean="0">
                <a:latin typeface="Calibri" panose="020F0502020204030204" pitchFamily="34" charset="0"/>
                <a:cs typeface="Calibri" panose="020F0502020204030204" pitchFamily="34" charset="0"/>
              </a:rPr>
              <a:t>ii</a:t>
            </a:r>
            <a:r>
              <a:rPr lang="vi-VN" sz="2100" dirty="0" smtClean="0">
                <a:latin typeface="Calibri" panose="020F0502020204030204" pitchFamily="34" charset="0"/>
                <a:cs typeface="Calibri" panose="020F0502020204030204" pitchFamily="34" charset="0"/>
              </a:rPr>
              <a:t> </a:t>
            </a:r>
            <a:r>
              <a:rPr lang="vi-VN" sz="2100" dirty="0">
                <a:latin typeface="Calibri" panose="020F0502020204030204" pitchFamily="34" charset="0"/>
                <a:cs typeface="Calibri" panose="020F0502020204030204" pitchFamily="34" charset="0"/>
              </a:rPr>
              <a:t>prevederilor contractului individual de pregătire practică, pentru fiecare elev din grupa pe care o coordonează</a:t>
            </a:r>
            <a:r>
              <a:rPr lang="ro-RO" sz="2100" dirty="0" smtClean="0">
                <a:latin typeface="Calibri" panose="020F0502020204030204" pitchFamily="34" charset="0"/>
                <a:cs typeface="Calibri" panose="020F0502020204030204" pitchFamily="34" charset="0"/>
              </a:rPr>
              <a:t> </a:t>
            </a:r>
          </a:p>
          <a:p>
            <a:pPr marL="714375">
              <a:buFont typeface="Wingdings" panose="05000000000000000000" pitchFamily="2" charset="2"/>
              <a:buChar char="ü"/>
            </a:pPr>
            <a:r>
              <a:rPr lang="vi-VN" sz="2100" dirty="0" smtClean="0">
                <a:latin typeface="Calibri" panose="020F0502020204030204" pitchFamily="34" charset="0"/>
                <a:cs typeface="Calibri" panose="020F0502020204030204" pitchFamily="34" charset="0"/>
              </a:rPr>
              <a:t>urmărirea </a:t>
            </a:r>
            <a:r>
              <a:rPr lang="vi-VN" sz="2100" dirty="0">
                <a:latin typeface="Calibri" panose="020F0502020204030204" pitchFamily="34" charset="0"/>
                <a:cs typeface="Calibri" panose="020F0502020204030204" pitchFamily="34" charset="0"/>
              </a:rPr>
              <a:t>frecvenţei elevilor și notarea elevilor, în urma evaluării curente realizate în colaborare cu tutorii de practică, </a:t>
            </a:r>
            <a:endParaRPr lang="en-US" sz="2100" dirty="0" smtClean="0">
              <a:latin typeface="Calibri" panose="020F0502020204030204" pitchFamily="34" charset="0"/>
              <a:cs typeface="Calibri" panose="020F0502020204030204" pitchFamily="34" charset="0"/>
            </a:endParaRPr>
          </a:p>
          <a:p>
            <a:pPr marL="714375">
              <a:buFont typeface="Wingdings" panose="05000000000000000000" pitchFamily="2" charset="2"/>
              <a:buChar char="ü"/>
            </a:pPr>
            <a:r>
              <a:rPr lang="vi-VN" sz="2100" dirty="0" smtClean="0">
                <a:latin typeface="Calibri" panose="020F0502020204030204" pitchFamily="34" charset="0"/>
                <a:cs typeface="Calibri" panose="020F0502020204030204" pitchFamily="34" charset="0"/>
              </a:rPr>
              <a:t>planificarea</a:t>
            </a:r>
            <a:r>
              <a:rPr lang="vi-VN" sz="2100" dirty="0">
                <a:latin typeface="Calibri" panose="020F0502020204030204" pitchFamily="34" charset="0"/>
                <a:cs typeface="Calibri" panose="020F0502020204030204" pitchFamily="34" charset="0"/>
              </a:rPr>
              <a:t>, după caz, a unor programe de recuperare a unor absenţe sau alte măsuri remediale pentru elevii cu progres întârziat constatat în cadrul evaluării </a:t>
            </a:r>
            <a:r>
              <a:rPr lang="vi-VN" sz="2100" dirty="0" smtClean="0">
                <a:latin typeface="Calibri" panose="020F0502020204030204" pitchFamily="34" charset="0"/>
                <a:cs typeface="Calibri" panose="020F0502020204030204" pitchFamily="34" charset="0"/>
              </a:rPr>
              <a:t>curente</a:t>
            </a:r>
            <a:r>
              <a:rPr lang="en-US" sz="2100" dirty="0" smtClean="0">
                <a:latin typeface="Calibri" panose="020F0502020204030204" pitchFamily="34" charset="0"/>
                <a:cs typeface="Calibri" panose="020F0502020204030204" pitchFamily="34" charset="0"/>
              </a:rPr>
              <a:t>, </a:t>
            </a:r>
            <a:r>
              <a:rPr lang="vi-VN" sz="2100" dirty="0" smtClean="0">
                <a:latin typeface="Calibri" panose="020F0502020204030204" pitchFamily="34" charset="0"/>
                <a:cs typeface="Calibri" panose="020F0502020204030204" pitchFamily="34" charset="0"/>
              </a:rPr>
              <a:t>stagii </a:t>
            </a:r>
            <a:r>
              <a:rPr lang="vi-VN" sz="2100" dirty="0">
                <a:latin typeface="Calibri" panose="020F0502020204030204" pitchFamily="34" charset="0"/>
                <a:cs typeface="Calibri" panose="020F0502020204030204" pitchFamily="34" charset="0"/>
              </a:rPr>
              <a:t>suplimentare de practică pentru elevii cu situaţia şcolară neîncheiată din cauza absenţelor sau care nu au obţinut medii de trecere la stagiile de practică (CDL) sau la pregătirea practică din cadrul modulelor pentru calificarea respectivă.</a:t>
            </a:r>
          </a:p>
          <a:p>
            <a:endParaRPr lang="en-US" sz="2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12147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31440"/>
          </a:xfrm>
        </p:spPr>
        <p:txBody>
          <a:bodyPr>
            <a:noAutofit/>
          </a:bodyPr>
          <a:lstStyle/>
          <a:p>
            <a:r>
              <a:rPr lang="ro-RO" sz="3200" dirty="0" smtClean="0"/>
              <a:t>Responsabilităţile tutorelui</a:t>
            </a:r>
            <a:endParaRPr lang="en-US" sz="3200" dirty="0"/>
          </a:p>
        </p:txBody>
      </p:sp>
      <p:sp>
        <p:nvSpPr>
          <p:cNvPr id="3" name="Content Placeholder 2"/>
          <p:cNvSpPr>
            <a:spLocks noGrp="1"/>
          </p:cNvSpPr>
          <p:nvPr>
            <p:ph idx="1"/>
          </p:nvPr>
        </p:nvSpPr>
        <p:spPr>
          <a:xfrm>
            <a:off x="215516" y="908720"/>
            <a:ext cx="8712968" cy="5626270"/>
          </a:xfrm>
        </p:spPr>
        <p:txBody>
          <a:bodyPr>
            <a:noAutofit/>
          </a:bodyPr>
          <a:lstStyle/>
          <a:p>
            <a:pPr marL="0" indent="0">
              <a:spcBef>
                <a:spcPts val="0"/>
              </a:spcBef>
              <a:buNone/>
            </a:pPr>
            <a:r>
              <a:rPr lang="vi-VN" sz="1800" dirty="0">
                <a:latin typeface="Calibri" panose="020F0502020204030204" pitchFamily="34" charset="0"/>
                <a:cs typeface="Calibri" panose="020F0502020204030204" pitchFamily="34" charset="0"/>
              </a:rPr>
              <a:t>Operatorii economici la care se desfăşoară pregătirea practică a elevilor din învățământul dual stabilesc tutorii care coordonează această </a:t>
            </a:r>
            <a:r>
              <a:rPr lang="vi-VN" sz="1800" dirty="0" smtClean="0">
                <a:latin typeface="Calibri" panose="020F0502020204030204" pitchFamily="34" charset="0"/>
                <a:cs typeface="Calibri" panose="020F0502020204030204" pitchFamily="34" charset="0"/>
              </a:rPr>
              <a:t>activitate</a:t>
            </a:r>
            <a:r>
              <a:rPr lang="ro-RO" sz="1800" dirty="0" smtClean="0">
                <a:latin typeface="Calibri" panose="020F0502020204030204" pitchFamily="34" charset="0"/>
                <a:cs typeface="Calibri" panose="020F0502020204030204" pitchFamily="34" charset="0"/>
              </a:rPr>
              <a:t>, având următoarele </a:t>
            </a:r>
            <a:r>
              <a:rPr lang="ro-RO" sz="1800" b="1" dirty="0" smtClean="0">
                <a:latin typeface="Calibri" panose="020F0502020204030204" pitchFamily="34" charset="0"/>
                <a:cs typeface="Calibri" panose="020F0502020204030204" pitchFamily="34" charset="0"/>
              </a:rPr>
              <a:t>responsabilităţi</a:t>
            </a:r>
            <a:r>
              <a:rPr lang="en-US" sz="1800" b="1" dirty="0" smtClean="0">
                <a:latin typeface="Calibri" panose="020F0502020204030204" pitchFamily="34" charset="0"/>
                <a:cs typeface="Calibri" panose="020F0502020204030204" pitchFamily="34" charset="0"/>
              </a:rPr>
              <a:t>:</a:t>
            </a:r>
            <a:r>
              <a:rPr lang="vi-VN" sz="1800" b="1" dirty="0" smtClean="0">
                <a:latin typeface="Calibri" panose="020F0502020204030204" pitchFamily="34" charset="0"/>
                <a:cs typeface="Calibri" panose="020F0502020204030204" pitchFamily="34" charset="0"/>
              </a:rPr>
              <a:t> </a:t>
            </a:r>
            <a:endParaRPr lang="ro-RO" sz="1800" b="1" dirty="0" smtClean="0">
              <a:latin typeface="Calibri" panose="020F0502020204030204" pitchFamily="34" charset="0"/>
              <a:cs typeface="Calibri" panose="020F0502020204030204" pitchFamily="34" charset="0"/>
            </a:endParaRPr>
          </a:p>
          <a:p>
            <a:pPr marL="714375">
              <a:spcBef>
                <a:spcPts val="0"/>
              </a:spcBef>
              <a:buFont typeface="Wingdings" panose="05000000000000000000" pitchFamily="2" charset="2"/>
              <a:buChar char="ü"/>
            </a:pPr>
            <a:r>
              <a:rPr lang="ro-RO" sz="1800" dirty="0">
                <a:latin typeface="Calibri" panose="020F0502020204030204" pitchFamily="34" charset="0"/>
                <a:cs typeface="Calibri" panose="020F0502020204030204" pitchFamily="34" charset="0"/>
              </a:rPr>
              <a:t>colaborează cu cadrele didactice coordonatoare de </a:t>
            </a:r>
            <a:r>
              <a:rPr lang="ro-RO" sz="1800" dirty="0" smtClean="0">
                <a:latin typeface="Calibri" panose="020F0502020204030204" pitchFamily="34" charset="0"/>
                <a:cs typeface="Calibri" panose="020F0502020204030204" pitchFamily="34" charset="0"/>
              </a:rPr>
              <a:t>practică p</a:t>
            </a:r>
            <a:r>
              <a:rPr lang="vi-VN" sz="1800" dirty="0" smtClean="0">
                <a:latin typeface="Calibri" panose="020F0502020204030204" pitchFamily="34" charset="0"/>
                <a:cs typeface="Calibri" panose="020F0502020204030204" pitchFamily="34" charset="0"/>
              </a:rPr>
              <a:t>entru </a:t>
            </a:r>
            <a:r>
              <a:rPr lang="vi-VN" sz="1800" dirty="0">
                <a:latin typeface="Calibri" panose="020F0502020204030204" pitchFamily="34" charset="0"/>
                <a:cs typeface="Calibri" panose="020F0502020204030204" pitchFamily="34" charset="0"/>
              </a:rPr>
              <a:t>buna desfășurare a pregătirii </a:t>
            </a:r>
            <a:r>
              <a:rPr lang="vi-VN" sz="1800" dirty="0" smtClean="0">
                <a:latin typeface="Calibri" panose="020F0502020204030204" pitchFamily="34" charset="0"/>
                <a:cs typeface="Calibri" panose="020F0502020204030204" pitchFamily="34" charset="0"/>
              </a:rPr>
              <a:t>practice</a:t>
            </a:r>
            <a:endParaRPr lang="ro-RO" sz="1800" dirty="0">
              <a:latin typeface="Calibri" panose="020F0502020204030204" pitchFamily="34" charset="0"/>
              <a:cs typeface="Calibri" panose="020F0502020204030204" pitchFamily="34" charset="0"/>
            </a:endParaRPr>
          </a:p>
          <a:p>
            <a:pPr marL="714375">
              <a:spcBef>
                <a:spcPts val="0"/>
              </a:spcBef>
              <a:buFont typeface="Wingdings" panose="05000000000000000000" pitchFamily="2" charset="2"/>
              <a:buChar char="ü"/>
            </a:pPr>
            <a:r>
              <a:rPr lang="en-US" sz="1800" dirty="0" smtClean="0">
                <a:latin typeface="Calibri" panose="020F0502020204030204" pitchFamily="34" charset="0"/>
                <a:cs typeface="Calibri" panose="020F0502020204030204" pitchFamily="34" charset="0"/>
              </a:rPr>
              <a:t>r</a:t>
            </a:r>
            <a:r>
              <a:rPr lang="vi-VN" sz="1800" dirty="0" smtClean="0">
                <a:latin typeface="Calibri" panose="020F0502020204030204" pitchFamily="34" charset="0"/>
                <a:cs typeface="Calibri" panose="020F0502020204030204" pitchFamily="34" charset="0"/>
              </a:rPr>
              <a:t>ăspund</a:t>
            </a:r>
            <a:r>
              <a:rPr lang="ro-RO" sz="1800" dirty="0" smtClean="0">
                <a:latin typeface="Calibri" panose="020F0502020204030204" pitchFamily="34" charset="0"/>
                <a:cs typeface="Calibri" panose="020F0502020204030204" pitchFamily="34" charset="0"/>
              </a:rPr>
              <a:t> </a:t>
            </a:r>
            <a:r>
              <a:rPr lang="vi-VN" sz="1800" dirty="0" smtClean="0">
                <a:latin typeface="Calibri" panose="020F0502020204030204" pitchFamily="34" charset="0"/>
                <a:cs typeface="Calibri" panose="020F0502020204030204" pitchFamily="34" charset="0"/>
              </a:rPr>
              <a:t>de </a:t>
            </a:r>
            <a:r>
              <a:rPr lang="vi-VN" sz="1800" dirty="0">
                <a:latin typeface="Calibri" panose="020F0502020204030204" pitchFamily="34" charset="0"/>
                <a:cs typeface="Calibri" panose="020F0502020204030204" pitchFamily="34" charset="0"/>
              </a:rPr>
              <a:t>organizarea şi derularea pregătirii practice organizate de operatorul </a:t>
            </a:r>
            <a:r>
              <a:rPr lang="vi-VN" sz="1800" dirty="0" smtClean="0">
                <a:latin typeface="Calibri" panose="020F0502020204030204" pitchFamily="34" charset="0"/>
                <a:cs typeface="Calibri" panose="020F0502020204030204" pitchFamily="34" charset="0"/>
              </a:rPr>
              <a:t>economic</a:t>
            </a:r>
            <a:r>
              <a:rPr lang="ro-RO" sz="1800" dirty="0" smtClean="0">
                <a:latin typeface="Calibri" panose="020F0502020204030204" pitchFamily="34" charset="0"/>
                <a:cs typeface="Calibri" panose="020F0502020204030204" pitchFamily="34" charset="0"/>
              </a:rPr>
              <a:t>, </a:t>
            </a:r>
            <a:r>
              <a:rPr lang="vi-VN" sz="1800" dirty="0" smtClean="0">
                <a:latin typeface="Calibri" panose="020F0502020204030204" pitchFamily="34" charset="0"/>
                <a:cs typeface="Calibri" panose="020F0502020204030204" pitchFamily="34" charset="0"/>
              </a:rPr>
              <a:t>în </a:t>
            </a:r>
            <a:r>
              <a:rPr lang="vi-VN" sz="1800" dirty="0">
                <a:latin typeface="Calibri" panose="020F0502020204030204" pitchFamily="34" charset="0"/>
                <a:cs typeface="Calibri" panose="020F0502020204030204" pitchFamily="34" charset="0"/>
              </a:rPr>
              <a:t>condiţiile stabilite prin contractul de parteneriat şi anexa pedagogică a contractelor individuale de </a:t>
            </a:r>
            <a:r>
              <a:rPr lang="vi-VN" sz="1800" dirty="0" smtClean="0">
                <a:latin typeface="Calibri" panose="020F0502020204030204" pitchFamily="34" charset="0"/>
                <a:cs typeface="Calibri" panose="020F0502020204030204" pitchFamily="34" charset="0"/>
              </a:rPr>
              <a:t>practică</a:t>
            </a:r>
            <a:endParaRPr lang="ro-RO" sz="1800" dirty="0">
              <a:latin typeface="Calibri" panose="020F0502020204030204" pitchFamily="34" charset="0"/>
              <a:cs typeface="Calibri" panose="020F0502020204030204" pitchFamily="34" charset="0"/>
            </a:endParaRPr>
          </a:p>
          <a:p>
            <a:pPr marL="714375">
              <a:spcBef>
                <a:spcPts val="0"/>
              </a:spcBef>
              <a:buFont typeface="Wingdings" panose="05000000000000000000" pitchFamily="2" charset="2"/>
              <a:buChar char="ü"/>
            </a:pPr>
            <a:r>
              <a:rPr lang="vi-VN" sz="1800" dirty="0" smtClean="0">
                <a:latin typeface="Calibri" panose="020F0502020204030204" pitchFamily="34" charset="0"/>
                <a:cs typeface="Calibri" panose="020F0502020204030204" pitchFamily="34" charset="0"/>
              </a:rPr>
              <a:t>realiz</a:t>
            </a:r>
            <a:r>
              <a:rPr lang="ro-RO" sz="1800" dirty="0" smtClean="0">
                <a:latin typeface="Calibri" panose="020F0502020204030204" pitchFamily="34" charset="0"/>
                <a:cs typeface="Calibri" panose="020F0502020204030204" pitchFamily="34" charset="0"/>
              </a:rPr>
              <a:t>ează</a:t>
            </a:r>
            <a:r>
              <a:rPr lang="vi-VN" sz="1800" dirty="0" smtClean="0">
                <a:latin typeface="Calibri" panose="020F0502020204030204" pitchFamily="34" charset="0"/>
                <a:cs typeface="Calibri" panose="020F0502020204030204" pitchFamily="34" charset="0"/>
              </a:rPr>
              <a:t> evalu</a:t>
            </a:r>
            <a:r>
              <a:rPr lang="ro-RO" sz="1800" dirty="0" smtClean="0">
                <a:latin typeface="Calibri" panose="020F0502020204030204" pitchFamily="34" charset="0"/>
                <a:cs typeface="Calibri" panose="020F0502020204030204" pitchFamily="34" charset="0"/>
              </a:rPr>
              <a:t>are</a:t>
            </a:r>
            <a:r>
              <a:rPr lang="en-US" sz="1800" dirty="0" smtClean="0">
                <a:latin typeface="Calibri" panose="020F0502020204030204" pitchFamily="34" charset="0"/>
                <a:cs typeface="Calibri" panose="020F0502020204030204" pitchFamily="34" charset="0"/>
              </a:rPr>
              <a:t>a</a:t>
            </a:r>
            <a:r>
              <a:rPr lang="vi-VN" sz="1800" dirty="0" smtClean="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elevilor practicanţi, prin consultare cu cadrul didactic coordonator de practică </a:t>
            </a:r>
            <a:endParaRPr lang="ro-RO" sz="1800" dirty="0" smtClean="0">
              <a:latin typeface="Calibri" panose="020F0502020204030204" pitchFamily="34" charset="0"/>
              <a:cs typeface="Calibri" panose="020F0502020204030204" pitchFamily="34" charset="0"/>
            </a:endParaRPr>
          </a:p>
          <a:p>
            <a:pPr marL="714375">
              <a:spcBef>
                <a:spcPts val="0"/>
              </a:spcBef>
              <a:buFont typeface="Wingdings" panose="05000000000000000000" pitchFamily="2" charset="2"/>
              <a:buChar char="ü"/>
            </a:pPr>
            <a:r>
              <a:rPr lang="vi-VN" sz="1800" dirty="0" smtClean="0">
                <a:latin typeface="Calibri" panose="020F0502020204030204" pitchFamily="34" charset="0"/>
                <a:cs typeface="Calibri" panose="020F0502020204030204" pitchFamily="34" charset="0"/>
              </a:rPr>
              <a:t>iniţi</a:t>
            </a:r>
            <a:r>
              <a:rPr lang="ro-RO" sz="1800" dirty="0" smtClean="0">
                <a:latin typeface="Calibri" panose="020F0502020204030204" pitchFamily="34" charset="0"/>
                <a:cs typeface="Calibri" panose="020F0502020204030204" pitchFamily="34" charset="0"/>
              </a:rPr>
              <a:t>ază</a:t>
            </a:r>
            <a:r>
              <a:rPr lang="vi-VN" sz="1800" dirty="0" smtClean="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în colaborare cu </a:t>
            </a:r>
            <a:r>
              <a:rPr lang="vi-VN" sz="1800" dirty="0" smtClean="0">
                <a:latin typeface="Calibri" panose="020F0502020204030204" pitchFamily="34" charset="0"/>
                <a:cs typeface="Calibri" panose="020F0502020204030204" pitchFamily="34" charset="0"/>
              </a:rPr>
              <a:t>cadrul </a:t>
            </a:r>
            <a:r>
              <a:rPr lang="vi-VN" sz="1800" dirty="0">
                <a:latin typeface="Calibri" panose="020F0502020204030204" pitchFamily="34" charset="0"/>
                <a:cs typeface="Calibri" panose="020F0502020204030204" pitchFamily="34" charset="0"/>
              </a:rPr>
              <a:t>didactic coordonator de practică</a:t>
            </a:r>
            <a:r>
              <a:rPr lang="vi-VN" sz="1800" dirty="0" smtClean="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după </a:t>
            </a:r>
            <a:r>
              <a:rPr lang="vi-VN" sz="1800" dirty="0" smtClean="0">
                <a:latin typeface="Calibri" panose="020F0502020204030204" pitchFamily="34" charset="0"/>
                <a:cs typeface="Calibri" panose="020F0502020204030204" pitchFamily="34" charset="0"/>
              </a:rPr>
              <a:t>caz</a:t>
            </a:r>
            <a:r>
              <a:rPr lang="en-US" sz="1800" dirty="0" smtClean="0">
                <a:latin typeface="Calibri" panose="020F0502020204030204" pitchFamily="34" charset="0"/>
                <a:cs typeface="Calibri" panose="020F0502020204030204" pitchFamily="34" charset="0"/>
              </a:rPr>
              <a:t>: </a:t>
            </a:r>
            <a:r>
              <a:rPr lang="vi-VN" sz="1800" dirty="0" smtClean="0">
                <a:latin typeface="Calibri" panose="020F0502020204030204" pitchFamily="34" charset="0"/>
                <a:cs typeface="Calibri" panose="020F0502020204030204" pitchFamily="34" charset="0"/>
              </a:rPr>
              <a:t>programe </a:t>
            </a:r>
            <a:r>
              <a:rPr lang="vi-VN" sz="1800" dirty="0">
                <a:latin typeface="Calibri" panose="020F0502020204030204" pitchFamily="34" charset="0"/>
                <a:cs typeface="Calibri" panose="020F0502020204030204" pitchFamily="34" charset="0"/>
              </a:rPr>
              <a:t>de recuperare/ </a:t>
            </a:r>
            <a:r>
              <a:rPr lang="vi-VN" sz="1800" dirty="0" smtClean="0">
                <a:latin typeface="Calibri" panose="020F0502020204030204" pitchFamily="34" charset="0"/>
                <a:cs typeface="Calibri" panose="020F0502020204030204" pitchFamily="34" charset="0"/>
              </a:rPr>
              <a:t>măsuri </a:t>
            </a:r>
            <a:r>
              <a:rPr lang="vi-VN" sz="1800" dirty="0">
                <a:latin typeface="Calibri" panose="020F0502020204030204" pitchFamily="34" charset="0"/>
                <a:cs typeface="Calibri" panose="020F0502020204030204" pitchFamily="34" charset="0"/>
              </a:rPr>
              <a:t>remediale/ </a:t>
            </a:r>
            <a:r>
              <a:rPr lang="vi-VN" sz="1800" dirty="0" smtClean="0">
                <a:latin typeface="Calibri" panose="020F0502020204030204" pitchFamily="34" charset="0"/>
                <a:cs typeface="Calibri" panose="020F0502020204030204" pitchFamily="34" charset="0"/>
              </a:rPr>
              <a:t>stagii</a:t>
            </a:r>
            <a:r>
              <a:rPr lang="ro-RO" sz="1800" dirty="0" smtClean="0">
                <a:latin typeface="Calibri" panose="020F0502020204030204" pitchFamily="34" charset="0"/>
                <a:cs typeface="Calibri" panose="020F0502020204030204" pitchFamily="34" charset="0"/>
              </a:rPr>
              <a:t> </a:t>
            </a:r>
            <a:r>
              <a:rPr lang="vi-VN" sz="1800" dirty="0" smtClean="0">
                <a:latin typeface="Calibri" panose="020F0502020204030204" pitchFamily="34" charset="0"/>
                <a:cs typeface="Calibri" panose="020F0502020204030204" pitchFamily="34" charset="0"/>
              </a:rPr>
              <a:t>suplimentare </a:t>
            </a:r>
            <a:r>
              <a:rPr lang="vi-VN" sz="1800" dirty="0">
                <a:latin typeface="Calibri" panose="020F0502020204030204" pitchFamily="34" charset="0"/>
                <a:cs typeface="Calibri" panose="020F0502020204030204" pitchFamily="34" charset="0"/>
              </a:rPr>
              <a:t>de </a:t>
            </a:r>
            <a:r>
              <a:rPr lang="vi-VN" sz="1800" dirty="0" smtClean="0">
                <a:latin typeface="Calibri" panose="020F0502020204030204" pitchFamily="34" charset="0"/>
                <a:cs typeface="Calibri" panose="020F0502020204030204" pitchFamily="34" charset="0"/>
              </a:rPr>
              <a:t>practică</a:t>
            </a:r>
            <a:r>
              <a:rPr lang="ro-RO" sz="1800" dirty="0" smtClean="0">
                <a:latin typeface="Calibri" panose="020F0502020204030204" pitchFamily="34" charset="0"/>
                <a:cs typeface="Calibri" panose="020F0502020204030204" pitchFamily="34" charset="0"/>
              </a:rPr>
              <a:t> </a:t>
            </a:r>
            <a:r>
              <a:rPr lang="vi-VN" sz="1800" dirty="0">
                <a:latin typeface="Calibri" panose="020F0502020204030204" pitchFamily="34" charset="0"/>
                <a:cs typeface="Calibri" panose="020F0502020204030204" pitchFamily="34" charset="0"/>
              </a:rPr>
              <a:t>pentru elevii cu situaţia şcolară neîncheiată din cauza absenţelor sau care nu au obţinut medii de trecere la stagiile de practică (CDL) sau la pregătirea practică din cadrul modulelor pentru calificarea </a:t>
            </a:r>
            <a:r>
              <a:rPr lang="vi-VN" sz="1800" dirty="0" smtClean="0">
                <a:latin typeface="Calibri" panose="020F0502020204030204" pitchFamily="34" charset="0"/>
                <a:cs typeface="Calibri" panose="020F0502020204030204" pitchFamily="34" charset="0"/>
              </a:rPr>
              <a:t>respectivă</a:t>
            </a:r>
            <a:endParaRPr lang="en-US" sz="1800" dirty="0">
              <a:latin typeface="Calibri" panose="020F0502020204030204" pitchFamily="34" charset="0"/>
              <a:cs typeface="Calibri" panose="020F0502020204030204" pitchFamily="34" charset="0"/>
            </a:endParaRPr>
          </a:p>
          <a:p>
            <a:pPr marL="0" indent="0">
              <a:spcBef>
                <a:spcPts val="0"/>
              </a:spcBef>
              <a:buNone/>
            </a:pPr>
            <a:r>
              <a:rPr lang="vi-VN" sz="1800" dirty="0" smtClean="0">
                <a:latin typeface="Calibri" panose="020F0502020204030204" pitchFamily="34" charset="0"/>
                <a:cs typeface="Calibri" panose="020F0502020204030204" pitchFamily="34" charset="0"/>
              </a:rPr>
              <a:t>Tutorii </a:t>
            </a:r>
            <a:r>
              <a:rPr lang="vi-VN" sz="1800" dirty="0">
                <a:latin typeface="Calibri" panose="020F0502020204030204" pitchFamily="34" charset="0"/>
                <a:cs typeface="Calibri" panose="020F0502020204030204" pitchFamily="34" charset="0"/>
              </a:rPr>
              <a:t>desemnaţi de operatorii economici, pentru  pregătirea practică a elevilor din învățământul dual, trebuie să îndeplinească </a:t>
            </a:r>
            <a:r>
              <a:rPr lang="vi-VN" sz="1800" b="1" dirty="0">
                <a:latin typeface="Calibri" panose="020F0502020204030204" pitchFamily="34" charset="0"/>
                <a:cs typeface="Calibri" panose="020F0502020204030204" pitchFamily="34" charset="0"/>
              </a:rPr>
              <a:t>criterii de pregătire şi experienţă profesională </a:t>
            </a:r>
            <a:r>
              <a:rPr lang="vi-VN" sz="1800" dirty="0">
                <a:latin typeface="Calibri" panose="020F0502020204030204" pitchFamily="34" charset="0"/>
                <a:cs typeface="Calibri" panose="020F0502020204030204" pitchFamily="34" charset="0"/>
              </a:rPr>
              <a:t>şi să aibă o </a:t>
            </a:r>
            <a:r>
              <a:rPr lang="vi-VN" sz="1800" b="1" dirty="0">
                <a:latin typeface="Calibri" panose="020F0502020204030204" pitchFamily="34" charset="0"/>
                <a:cs typeface="Calibri" panose="020F0502020204030204" pitchFamily="34" charset="0"/>
              </a:rPr>
              <a:t>formare pedagogică si metodică certificată</a:t>
            </a:r>
            <a:r>
              <a:rPr lang="vi-VN" sz="1800" dirty="0">
                <a:latin typeface="Calibri" panose="020F0502020204030204" pitchFamily="34" charset="0"/>
                <a:cs typeface="Calibri" panose="020F0502020204030204" pitchFamily="34" charset="0"/>
              </a:rPr>
              <a:t>, în conformitate cu reglementările stabilite prin metodologia specifică de  autorizare/ acreditare a operatorilor economici implicaţi în formarea profesională prin învăţământul dual, aprobată prin </a:t>
            </a:r>
            <a:r>
              <a:rPr lang="en-US" sz="1800" dirty="0" smtClean="0">
                <a:latin typeface="Calibri" panose="020F0502020204030204" pitchFamily="34" charset="0"/>
                <a:cs typeface="Calibri" panose="020F0502020204030204" pitchFamily="34" charset="0"/>
              </a:rPr>
              <a:t>HG</a:t>
            </a:r>
            <a:r>
              <a:rPr lang="vi-VN" sz="1800" dirty="0" smtClean="0">
                <a:latin typeface="Calibri" panose="020F0502020204030204" pitchFamily="34" charset="0"/>
                <a:cs typeface="Calibri" panose="020F0502020204030204" pitchFamily="34" charset="0"/>
              </a:rPr>
              <a:t>.</a:t>
            </a:r>
            <a:endParaRPr lang="vi-VN" sz="1800" dirty="0">
              <a:latin typeface="Calibri" panose="020F0502020204030204" pitchFamily="34" charset="0"/>
              <a:cs typeface="Calibri" panose="020F0502020204030204" pitchFamily="34" charset="0"/>
            </a:endParaRPr>
          </a:p>
          <a:p>
            <a:pPr>
              <a:spcBef>
                <a:spcPts val="0"/>
              </a:spcBef>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4499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p:cNvSpPr>
            <a:spLocks noGrp="1"/>
          </p:cNvSpPr>
          <p:nvPr>
            <p:ph type="title"/>
          </p:nvPr>
        </p:nvSpPr>
        <p:spPr>
          <a:xfrm>
            <a:off x="457200" y="1700808"/>
            <a:ext cx="8229600" cy="1503040"/>
          </a:xfrm>
        </p:spPr>
        <p:txBody>
          <a:bodyPr>
            <a:noAutofit/>
          </a:bodyPr>
          <a:lstStyle/>
          <a:p>
            <a:r>
              <a:rPr lang="ro-RO" sz="2400" b="1" dirty="0">
                <a:latin typeface="Arial" panose="020B0604020202020204" pitchFamily="34" charset="0"/>
                <a:cs typeface="Arial" panose="020B0604020202020204" pitchFamily="34" charset="0"/>
              </a:rPr>
              <a:t>Calendarul acţiunilor </a:t>
            </a:r>
            <a:r>
              <a:rPr lang="ro-RO" sz="2400" b="1" dirty="0" smtClean="0">
                <a:latin typeface="Arial" panose="020B0604020202020204" pitchFamily="34" charset="0"/>
                <a:cs typeface="Arial" panose="020B0604020202020204" pitchFamily="34" charset="0"/>
              </a:rPr>
              <a:t>pentru promovarea învăţământului dual şi stabilirea </a:t>
            </a:r>
            <a:r>
              <a:rPr lang="ro-RO" sz="2400" b="1" dirty="0">
                <a:latin typeface="Arial" panose="020B0604020202020204" pitchFamily="34" charset="0"/>
                <a:cs typeface="Arial" panose="020B0604020202020204" pitchFamily="34" charset="0"/>
              </a:rPr>
              <a:t>cifrei de şcolarizare </a:t>
            </a:r>
            <a:r>
              <a:rPr lang="ro-RO" sz="2400" dirty="0">
                <a:latin typeface="Arial" panose="020B0604020202020204" pitchFamily="34" charset="0"/>
                <a:cs typeface="Arial" panose="020B0604020202020204" pitchFamily="34" charset="0"/>
              </a:rPr>
              <a:t/>
            </a:r>
            <a:br>
              <a:rPr lang="ro-RO" sz="2400" dirty="0">
                <a:latin typeface="Arial" panose="020B0604020202020204" pitchFamily="34" charset="0"/>
                <a:cs typeface="Arial" panose="020B0604020202020204" pitchFamily="34" charset="0"/>
              </a:rPr>
            </a:br>
            <a:r>
              <a:rPr lang="ro-RO" sz="2400" b="1" dirty="0" smtClean="0">
                <a:latin typeface="Arial" panose="020B0604020202020204" pitchFamily="34" charset="0"/>
                <a:cs typeface="Arial" panose="020B0604020202020204" pitchFamily="34" charset="0"/>
              </a:rPr>
              <a:t>pentru </a:t>
            </a:r>
            <a:r>
              <a:rPr lang="ro-RO" sz="2400" b="1" dirty="0">
                <a:latin typeface="Arial" panose="020B0604020202020204" pitchFamily="34" charset="0"/>
                <a:cs typeface="Arial" panose="020B0604020202020204" pitchFamily="34" charset="0"/>
              </a:rPr>
              <a:t>anul şcolar 2017-2018</a:t>
            </a:r>
            <a:r>
              <a:rPr lang="ro-RO" sz="2400" dirty="0">
                <a:latin typeface="Arial" panose="020B0604020202020204" pitchFamily="34" charset="0"/>
                <a:cs typeface="Arial" panose="020B0604020202020204" pitchFamily="34" charset="0"/>
              </a:rPr>
              <a:t/>
            </a:r>
            <a:br>
              <a:rPr lang="ro-RO" sz="2400" dirty="0">
                <a:latin typeface="Arial" panose="020B0604020202020204" pitchFamily="34" charset="0"/>
                <a:cs typeface="Arial" panose="020B0604020202020204" pitchFamily="34" charset="0"/>
              </a:rPr>
            </a:br>
            <a:endParaRPr lang="ro-R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7051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2475068899"/>
              </p:ext>
            </p:extLst>
          </p:nvPr>
        </p:nvGraphicFramePr>
        <p:xfrm>
          <a:off x="395536" y="287685"/>
          <a:ext cx="8352928" cy="6282629"/>
        </p:xfrm>
        <a:graphic>
          <a:graphicData uri="http://schemas.openxmlformats.org/drawingml/2006/table">
            <a:tbl>
              <a:tblPr firstRow="1" firstCol="1" bandRow="1">
                <a:tableStyleId>{5C22544A-7EE6-4342-B048-85BDC9FD1C3A}</a:tableStyleId>
              </a:tblPr>
              <a:tblGrid>
                <a:gridCol w="504056"/>
                <a:gridCol w="6912768"/>
                <a:gridCol w="936104"/>
              </a:tblGrid>
              <a:tr h="156068">
                <a:tc>
                  <a:txBody>
                    <a:bodyPr/>
                    <a:lstStyle/>
                    <a:p>
                      <a:pPr algn="ctr">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Nr. crt.</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ro-RO" sz="1300" dirty="0">
                          <a:solidFill>
                            <a:schemeClr val="tx1"/>
                          </a:solidFill>
                          <a:effectLst/>
                          <a:latin typeface="Arial" panose="020B0604020202020204" pitchFamily="34" charset="0"/>
                          <a:cs typeface="Arial" panose="020B0604020202020204" pitchFamily="34" charset="0"/>
                        </a:rPr>
                        <a:t>Acţiunea</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ro-RO" sz="1300" dirty="0">
                          <a:solidFill>
                            <a:schemeClr val="tx1"/>
                          </a:solidFill>
                          <a:effectLst/>
                          <a:latin typeface="Arial" panose="020B0604020202020204" pitchFamily="34" charset="0"/>
                          <a:cs typeface="Arial" panose="020B0604020202020204" pitchFamily="34" charset="0"/>
                        </a:rPr>
                        <a:t>Termen</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80338">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1</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Inspectoratele şcolare promovează învăţământul dual prin publicare pe site-urile proprii, mass media şi prin transmitere la operatorii economici interesaţi şi la autorităţile locale a Metodologiei de organizare şi funcţionare a învăţământului dual şi a Metodologiei – cadru de organizare şi desfăşurare a admiterii în învăţământul dual pentru calificări profesionale de nivel 3, conform Cadrului naţional al calificărilor</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10 aprilie 2017</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4271">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2</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Inspectoratele şcolare planifică, împreună cu coordonatorul regional din partea Centrului Naţional de Dezvoltare a Parteneriatului Social (CNDIPT ) şedinţe ale Comitetului Local de Dezvoltare a Parteneriatului Social (CLDPS) de informare şi promovare a învăţământului dual, în perioada 10-13 aprilie, 2017</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5 aprilie, 2017</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6744">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3</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Inspectoratele şcolare anunţă unităţile de învăţământ care şcolarizează elevi în învăţământul profesional şi tehnic de obligativitatea anunţării tuturor operatorilor economici parteneri ai unităţii de învăţământ despre oportunitatea solicitării de şcolarizare prin învăţământul dual şi despre organizarea şedinţei CLDPS de informare şi promovare a învăţământului dual.</a:t>
                      </a:r>
                    </a:p>
                    <a:p>
                      <a:pPr algn="just">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Notă: Conducerile tuturor unităţilor de învăţământ care şcolarizează elevi în învăţământul profesional şi tehnic vor transmite, până la data de 7 aprilie, 2017, la inspectoratul şcolar tabelul cu operatorii economici informaţi cu privire la oportunitatea solicitării de şcolarizare prin învăţământul dual şi la organizarea şedinţei CLDPS. Tabelul va menţiona şi opţiunea operatorilor economici de a participa la şedinţa CLDPS.</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5 aprilie, 2017</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6406">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4</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Inspectoratele şcolare promovează învăţământul dual prin organizarea unei şedinţe a CLDPS,  cu participare lărgită din partea conducerilor unităţilor de învăţământ care şcolarizează elevi în învăţământul profesional şi tehnic şi a operatorilor economici interesaţi.</a:t>
                      </a:r>
                    </a:p>
                    <a:p>
                      <a:pPr algn="just">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Notă:  La şedinţele CLDPS participă coordonatorul regional din partea  Centrului Naţional de Dezvoltare a Parteneriatului Social (CNDIPT )</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cs typeface="Arial" panose="020B0604020202020204" pitchFamily="34" charset="0"/>
                        </a:rPr>
                        <a:t>10-13 aprilie 2017</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26478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1942414330"/>
              </p:ext>
            </p:extLst>
          </p:nvPr>
        </p:nvGraphicFramePr>
        <p:xfrm>
          <a:off x="395536" y="1196752"/>
          <a:ext cx="8352928" cy="4707130"/>
        </p:xfrm>
        <a:graphic>
          <a:graphicData uri="http://schemas.openxmlformats.org/drawingml/2006/table">
            <a:tbl>
              <a:tblPr firstRow="1" firstCol="1" bandRow="1">
                <a:tableStyleId>{5C22544A-7EE6-4342-B048-85BDC9FD1C3A}</a:tableStyleId>
              </a:tblPr>
              <a:tblGrid>
                <a:gridCol w="720080"/>
                <a:gridCol w="6768752"/>
                <a:gridCol w="864096"/>
              </a:tblGrid>
              <a:tr h="15606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o-RO" sz="1300" dirty="0" smtClean="0">
                          <a:solidFill>
                            <a:schemeClr val="tx1"/>
                          </a:solidFill>
                          <a:effectLst/>
                          <a:latin typeface="Arial" panose="020B0604020202020204" pitchFamily="34" charset="0"/>
                          <a:ea typeface="Calibri"/>
                          <a:cs typeface="Arial" panose="020B0604020202020204" pitchFamily="34" charset="0"/>
                        </a:rPr>
                        <a:t>Nr. crt.</a:t>
                      </a:r>
                    </a:p>
                    <a:p>
                      <a:pPr algn="ctr">
                        <a:lnSpc>
                          <a:spcPct val="115000"/>
                        </a:lnSpc>
                        <a:spcAft>
                          <a:spcPts val="0"/>
                        </a:spcAft>
                      </a:pP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ro-RO" sz="1300" dirty="0">
                          <a:solidFill>
                            <a:schemeClr val="tx1"/>
                          </a:solidFill>
                          <a:effectLst/>
                          <a:latin typeface="Arial" panose="020B0604020202020204" pitchFamily="34" charset="0"/>
                          <a:cs typeface="Arial" panose="020B0604020202020204" pitchFamily="34" charset="0"/>
                        </a:rPr>
                        <a:t>Acţiunea</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ro-RO" sz="1300" dirty="0">
                          <a:solidFill>
                            <a:schemeClr val="tx1"/>
                          </a:solidFill>
                          <a:effectLst/>
                          <a:latin typeface="Arial" panose="020B0604020202020204" pitchFamily="34" charset="0"/>
                          <a:cs typeface="Arial" panose="020B0604020202020204" pitchFamily="34" charset="0"/>
                        </a:rPr>
                        <a:t>Termen</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80338">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5</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Operatorii economici transmit la CNDIPT solicitările de şcolarizare în învăţământul dual, conform modelului de solicitare, anexă la Metodologia de organizare şi funcţionare a învăţământului dual</a:t>
                      </a:r>
                    </a:p>
                    <a:p>
                      <a:pPr algn="just">
                        <a:lnSpc>
                          <a:spcPct val="115000"/>
                        </a:lnSpc>
                        <a:spcAft>
                          <a:spcPts val="0"/>
                        </a:spcAft>
                      </a:pPr>
                      <a:r>
                        <a:rPr lang="ro-RO" sz="1300" b="1" i="1" dirty="0">
                          <a:solidFill>
                            <a:schemeClr val="tx1"/>
                          </a:solidFill>
                          <a:effectLst/>
                          <a:latin typeface="Arial" panose="020B0604020202020204" pitchFamily="34" charset="0"/>
                          <a:ea typeface="Calibri"/>
                          <a:cs typeface="Arial" panose="020B0604020202020204" pitchFamily="34" charset="0"/>
                        </a:rPr>
                        <a:t>Notă: Operatorii economici pot solicita şcolarizare în învăţământul dual la o anumită unitate de învăţământ</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19 aprilie 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4271">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6</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CNDIPT centralizează, la nivel naţional, regional şi judeţean, solicitările operatorilor economici şi transmit către inspectoratele şcolare şi unităţile administrativ teritoriale pe raza cărora s-a solicitat şcolarizarea, situaţia solicitărilor operatorilor economici,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20 aprilie 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6744">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7</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Inspectoratele şcolare întocmesc proiectul planului de şcolarizare pentru învăţământul dual, pe unităţi de învăţământ, domenii de formare profesională şi calificări profesionale, pe baza situației transmise de către CNDIPT şi îl transmit tuturor operatorilor economici care au solicitat şcolarizare, instituţiilor reprezentate în CLDPS, consiliilor locale şi primăriilor pe a căror rază teritorială s-a solicitat şcolarizarea de către operatorii economici precum şi unităţilor de învăţământ.</a:t>
                      </a:r>
                    </a:p>
                    <a:p>
                      <a:pPr algn="just">
                        <a:lnSpc>
                          <a:spcPct val="115000"/>
                        </a:lnSpc>
                        <a:spcAft>
                          <a:spcPts val="0"/>
                        </a:spcAft>
                      </a:pPr>
                      <a:r>
                        <a:rPr lang="ro-RO" sz="1300" b="1" i="1" dirty="0">
                          <a:solidFill>
                            <a:schemeClr val="tx1"/>
                          </a:solidFill>
                          <a:effectLst/>
                          <a:latin typeface="Arial" panose="020B0604020202020204" pitchFamily="34" charset="0"/>
                          <a:ea typeface="Calibri"/>
                          <a:cs typeface="Arial" panose="020B0604020202020204" pitchFamily="34" charset="0"/>
                        </a:rPr>
                        <a:t>Notă: În proiectul planului de şcolarizare pentru învăţământul dual vor fi cuprinse toate solicitările operatorilor economici, indiferent de numărul de locuri solicitate pentru şcolarizare, precum şi argumentele inspectoratului şcolar privind eventuala nesatisfacere a anumitor solicitări. </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21 aprilie 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1090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1900997852"/>
              </p:ext>
            </p:extLst>
          </p:nvPr>
        </p:nvGraphicFramePr>
        <p:xfrm>
          <a:off x="395536" y="908720"/>
          <a:ext cx="8352928" cy="5657216"/>
        </p:xfrm>
        <a:graphic>
          <a:graphicData uri="http://schemas.openxmlformats.org/drawingml/2006/table">
            <a:tbl>
              <a:tblPr firstRow="1" firstCol="1" bandRow="1">
                <a:tableStyleId>{5C22544A-7EE6-4342-B048-85BDC9FD1C3A}</a:tableStyleId>
              </a:tblPr>
              <a:tblGrid>
                <a:gridCol w="432048"/>
                <a:gridCol w="7128792"/>
                <a:gridCol w="792088"/>
              </a:tblGrid>
              <a:tr h="15606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o-RO" sz="1300" dirty="0" smtClean="0">
                          <a:solidFill>
                            <a:schemeClr val="tx1"/>
                          </a:solidFill>
                          <a:effectLst/>
                          <a:latin typeface="Arial" panose="020B0604020202020204" pitchFamily="34" charset="0"/>
                          <a:ea typeface="Calibri"/>
                          <a:cs typeface="Arial" panose="020B0604020202020204" pitchFamily="34" charset="0"/>
                        </a:rPr>
                        <a:t>Nr. </a:t>
                      </a:r>
                    </a:p>
                    <a:p>
                      <a:pPr marL="0" marR="0" indent="0" algn="ctr" defTabSz="914400" rtl="0" eaLnBrk="1" fontAlgn="auto" latinLnBrk="0" hangingPunct="1">
                        <a:lnSpc>
                          <a:spcPct val="115000"/>
                        </a:lnSpc>
                        <a:spcBef>
                          <a:spcPts val="0"/>
                        </a:spcBef>
                        <a:spcAft>
                          <a:spcPts val="0"/>
                        </a:spcAft>
                        <a:buClrTx/>
                        <a:buSzTx/>
                        <a:buFontTx/>
                        <a:buNone/>
                        <a:tabLst/>
                        <a:defRPr/>
                      </a:pPr>
                      <a:r>
                        <a:rPr lang="ro-RO" sz="1300" dirty="0" smtClean="0">
                          <a:solidFill>
                            <a:schemeClr val="tx1"/>
                          </a:solidFill>
                          <a:effectLst/>
                          <a:latin typeface="Arial" panose="020B0604020202020204" pitchFamily="34" charset="0"/>
                          <a:ea typeface="Calibri"/>
                          <a:cs typeface="Arial" panose="020B0604020202020204" pitchFamily="34" charset="0"/>
                        </a:rPr>
                        <a:t>crt.</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ro-RO" sz="1300" dirty="0">
                          <a:solidFill>
                            <a:schemeClr val="tx1"/>
                          </a:solidFill>
                          <a:effectLst/>
                          <a:latin typeface="Arial" panose="020B0604020202020204" pitchFamily="34" charset="0"/>
                          <a:cs typeface="Arial" panose="020B0604020202020204" pitchFamily="34" charset="0"/>
                        </a:rPr>
                        <a:t>Acţiunea</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ro-RO" sz="1300" dirty="0">
                          <a:solidFill>
                            <a:schemeClr val="tx1"/>
                          </a:solidFill>
                          <a:effectLst/>
                          <a:latin typeface="Arial" panose="020B0604020202020204" pitchFamily="34" charset="0"/>
                          <a:cs typeface="Arial" panose="020B0604020202020204" pitchFamily="34" charset="0"/>
                        </a:rPr>
                        <a:t>Termen</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80338">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8</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Inspectoratele şcolare organizează şedinţe ale CLDPS, cu participare lărgită, prin invitarea reprezentanţilor operatorilor economici care au solicitat şcolarizare, ai consiliilor locale şi primăriilor pe raza cărora s-a solicitat şcolarizarea de către operatorii economici şi a directorilor unităţilor de învăţământ. În cadrul întâlnirii sunt analizate posibilităţile reţelei unităţilor de învăţământ profesional şi tehnic din judeţ de a satisface solicitările operatorilor economici</a:t>
                      </a:r>
                      <a:r>
                        <a:rPr lang="ro-RO" sz="1300" b="1" dirty="0">
                          <a:solidFill>
                            <a:schemeClr val="tx1"/>
                          </a:solidFill>
                          <a:effectLst/>
                          <a:latin typeface="Arial" panose="020B0604020202020204" pitchFamily="34" charset="0"/>
                          <a:ea typeface="Times New Roman"/>
                          <a:cs typeface="Arial" panose="020B0604020202020204" pitchFamily="34" charset="0"/>
                        </a:rPr>
                        <a:t>/ asociațiilor/ consorțiilor de operatori economici</a:t>
                      </a:r>
                      <a:r>
                        <a:rPr lang="ro-RO" sz="1300" b="1" dirty="0">
                          <a:solidFill>
                            <a:schemeClr val="tx1"/>
                          </a:solidFill>
                          <a:effectLst/>
                          <a:latin typeface="Arial" panose="020B0604020202020204" pitchFamily="34" charset="0"/>
                          <a:ea typeface="Calibri"/>
                          <a:cs typeface="Arial" panose="020B0604020202020204" pitchFamily="34" charset="0"/>
                        </a:rPr>
                        <a:t>. CLDPS emite avizul privind proiectul planului de şcolarizare pentru învăţământul dual, pe unităţi de învăţământ şi calificări. ISJ transmite la CNDIPT şi la </a:t>
                      </a:r>
                      <a:r>
                        <a:rPr lang="ro-RO" sz="1300" b="1" dirty="0">
                          <a:solidFill>
                            <a:schemeClr val="tx1"/>
                          </a:solidFill>
                          <a:effectLst/>
                          <a:latin typeface="Arial" panose="020B0604020202020204" pitchFamily="34" charset="0"/>
                          <a:ea typeface="Times New Roman"/>
                          <a:cs typeface="Arial" panose="020B0604020202020204" pitchFamily="34" charset="0"/>
                        </a:rPr>
                        <a:t>unitatea administrativ-teritorială </a:t>
                      </a:r>
                      <a:r>
                        <a:rPr lang="ro-RO" sz="1300" b="1" dirty="0">
                          <a:solidFill>
                            <a:schemeClr val="tx1"/>
                          </a:solidFill>
                          <a:effectLst/>
                          <a:latin typeface="Arial" panose="020B0604020202020204" pitchFamily="34" charset="0"/>
                          <a:ea typeface="Calibri"/>
                          <a:cs typeface="Arial" panose="020B0604020202020204" pitchFamily="34" charset="0"/>
                        </a:rPr>
                        <a:t>pe raza căreia se află unitatea de învăţământ proiectul cifrei de şcolarizare la învăţământul dual avizat de către CLDPS, împreună cu procesul verbal al şedinţei.</a:t>
                      </a:r>
                    </a:p>
                    <a:p>
                      <a:pPr algn="just">
                        <a:lnSpc>
                          <a:spcPct val="115000"/>
                        </a:lnSpc>
                        <a:spcAft>
                          <a:spcPts val="0"/>
                        </a:spcAft>
                      </a:pPr>
                      <a:r>
                        <a:rPr lang="ro-RO" sz="1300" b="1" i="1" dirty="0">
                          <a:solidFill>
                            <a:schemeClr val="tx1"/>
                          </a:solidFill>
                          <a:effectLst/>
                          <a:latin typeface="Arial" panose="020B0604020202020204" pitchFamily="34" charset="0"/>
                          <a:ea typeface="Calibri"/>
                          <a:cs typeface="Arial" panose="020B0604020202020204" pitchFamily="34" charset="0"/>
                        </a:rPr>
                        <a:t>Notă: Planificarea şedinţelor CLDPS se realizează cu consultarea coordonatorului regional al CNDIPT.  La şedinţele CLDPS participă reprezentantul CNDIPT.</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24 – 26 aprilie 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4271">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9</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Inspectoratele şcolare transmit unităţilor de învăţământ proiectul avizat de CLDPS, CNDIPT şi </a:t>
                      </a:r>
                      <a:r>
                        <a:rPr lang="ro-RO" sz="1300" b="1" dirty="0">
                          <a:solidFill>
                            <a:schemeClr val="tx1"/>
                          </a:solidFill>
                          <a:effectLst/>
                          <a:latin typeface="Arial" panose="020B0604020202020204" pitchFamily="34" charset="0"/>
                          <a:ea typeface="Times New Roman"/>
                          <a:cs typeface="Arial" panose="020B0604020202020204" pitchFamily="34" charset="0"/>
                        </a:rPr>
                        <a:t>unitatea administrativ-teritorială</a:t>
                      </a:r>
                      <a:endParaRPr lang="ro-RO" sz="13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a:solidFill>
                            <a:schemeClr val="tx1"/>
                          </a:solidFill>
                          <a:effectLst/>
                          <a:latin typeface="Arial" panose="020B0604020202020204" pitchFamily="34" charset="0"/>
                          <a:ea typeface="Calibri"/>
                          <a:cs typeface="Arial" panose="020B0604020202020204" pitchFamily="34" charset="0"/>
                        </a:rPr>
                        <a:t>27 aprilie  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2267">
                <a:tc>
                  <a:txBody>
                    <a:bodyPr/>
                    <a:lstStyle/>
                    <a:p>
                      <a:pPr>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10</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Consiliul de administraţie al unităţilor de învăţământ aprobă și transmit aprobarea la ISJ</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a:solidFill>
                            <a:schemeClr val="tx1"/>
                          </a:solidFill>
                          <a:effectLst/>
                          <a:latin typeface="Arial" panose="020B0604020202020204" pitchFamily="34" charset="0"/>
                          <a:ea typeface="Calibri"/>
                          <a:cs typeface="Arial" panose="020B0604020202020204" pitchFamily="34" charset="0"/>
                        </a:rPr>
                        <a:t>28 aprilie  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6406">
                <a:tc>
                  <a:txBody>
                    <a:bodyPr/>
                    <a:lstStyle/>
                    <a:p>
                      <a:pPr algn="just">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11</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Unităţile de învăţământ încheie contractele de parteneriat cu operatorii economici şi cu şi unitatea administrativ teritorială pe raza căreia se află unitatea de învăţământ şi transmit la inspectoratul şcolar copii ale contractelor.  </a:t>
                      </a:r>
                    </a:p>
                    <a:p>
                      <a:pPr algn="just">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Modelul Contractului de parteneriat este cel din anexa la Metodologia de organizare şi funcţionare a învăţământului dual.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4 mai </a:t>
                      </a:r>
                    </a:p>
                    <a:p>
                      <a:pPr algn="ct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82232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2980160582"/>
              </p:ext>
            </p:extLst>
          </p:nvPr>
        </p:nvGraphicFramePr>
        <p:xfrm>
          <a:off x="395536" y="908720"/>
          <a:ext cx="8352928" cy="2220279"/>
        </p:xfrm>
        <a:graphic>
          <a:graphicData uri="http://schemas.openxmlformats.org/drawingml/2006/table">
            <a:tbl>
              <a:tblPr firstRow="1" firstCol="1" bandRow="1">
                <a:tableStyleId>{5C22544A-7EE6-4342-B048-85BDC9FD1C3A}</a:tableStyleId>
              </a:tblPr>
              <a:tblGrid>
                <a:gridCol w="576064"/>
                <a:gridCol w="6984776"/>
                <a:gridCol w="792088"/>
              </a:tblGrid>
              <a:tr h="15606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o-RO" sz="1300" dirty="0" smtClean="0">
                          <a:solidFill>
                            <a:schemeClr val="tx1"/>
                          </a:solidFill>
                          <a:effectLst/>
                          <a:latin typeface="Arial" panose="020B0604020202020204" pitchFamily="34" charset="0"/>
                          <a:ea typeface="Calibri"/>
                          <a:cs typeface="Arial" panose="020B0604020202020204" pitchFamily="34" charset="0"/>
                        </a:rPr>
                        <a:t>Nr. </a:t>
                      </a:r>
                    </a:p>
                    <a:p>
                      <a:pPr marL="0" marR="0" indent="0" algn="ctr" defTabSz="914400" rtl="0" eaLnBrk="1" fontAlgn="auto" latinLnBrk="0" hangingPunct="1">
                        <a:lnSpc>
                          <a:spcPct val="115000"/>
                        </a:lnSpc>
                        <a:spcBef>
                          <a:spcPts val="0"/>
                        </a:spcBef>
                        <a:spcAft>
                          <a:spcPts val="0"/>
                        </a:spcAft>
                        <a:buClrTx/>
                        <a:buSzTx/>
                        <a:buFontTx/>
                        <a:buNone/>
                        <a:tabLst/>
                        <a:defRPr/>
                      </a:pPr>
                      <a:r>
                        <a:rPr lang="ro-RO" sz="1300" dirty="0" smtClean="0">
                          <a:solidFill>
                            <a:schemeClr val="tx1"/>
                          </a:solidFill>
                          <a:effectLst/>
                          <a:latin typeface="Arial" panose="020B0604020202020204" pitchFamily="34" charset="0"/>
                          <a:ea typeface="Calibri"/>
                          <a:cs typeface="Arial" panose="020B0604020202020204" pitchFamily="34" charset="0"/>
                        </a:rPr>
                        <a:t>crt.</a:t>
                      </a:r>
                    </a:p>
                    <a:p>
                      <a:pPr algn="ctr">
                        <a:lnSpc>
                          <a:spcPct val="115000"/>
                        </a:lnSpc>
                        <a:spcAft>
                          <a:spcPts val="0"/>
                        </a:spcAft>
                      </a:pP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ro-RO" sz="1300" dirty="0">
                          <a:solidFill>
                            <a:schemeClr val="tx1"/>
                          </a:solidFill>
                          <a:effectLst/>
                          <a:latin typeface="Arial" panose="020B0604020202020204" pitchFamily="34" charset="0"/>
                          <a:cs typeface="Arial" panose="020B0604020202020204" pitchFamily="34" charset="0"/>
                        </a:rPr>
                        <a:t>Acţiunea</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15000"/>
                        </a:lnSpc>
                        <a:spcAft>
                          <a:spcPts val="0"/>
                        </a:spcAft>
                      </a:pPr>
                      <a:r>
                        <a:rPr lang="ro-RO" sz="1300" dirty="0">
                          <a:solidFill>
                            <a:schemeClr val="tx1"/>
                          </a:solidFill>
                          <a:effectLst/>
                          <a:latin typeface="Arial" panose="020B0604020202020204" pitchFamily="34" charset="0"/>
                          <a:cs typeface="Arial" panose="020B0604020202020204" pitchFamily="34" charset="0"/>
                        </a:rPr>
                        <a:t>Termen</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55518" marR="555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80338">
                <a:tc>
                  <a:txBody>
                    <a:bodyPr/>
                    <a:lstStyle/>
                    <a:p>
                      <a:pPr>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12</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Inspectoratele şcolare transmit la CNDIPT proiectul planului de şcolarizare împreună cu copii ale contractelor de parteneriat încheiate de unitatea de învăţământ cu operatorii economici şi cu unitatea administrativ teritorială pe raza căreia se află unitatea de învăţământ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a:solidFill>
                            <a:schemeClr val="tx1"/>
                          </a:solidFill>
                          <a:effectLst/>
                          <a:latin typeface="Arial" panose="020B0604020202020204" pitchFamily="34" charset="0"/>
                          <a:ea typeface="Calibri"/>
                          <a:cs typeface="Arial" panose="020B0604020202020204" pitchFamily="34" charset="0"/>
                        </a:rPr>
                        <a:t>5 mai </a:t>
                      </a:r>
                    </a:p>
                    <a:p>
                      <a:pPr algn="ctr">
                        <a:lnSpc>
                          <a:spcPct val="115000"/>
                        </a:lnSpc>
                        <a:spcAft>
                          <a:spcPts val="0"/>
                        </a:spcAft>
                      </a:pPr>
                      <a:r>
                        <a:rPr lang="ro-RO" sz="1300" b="1">
                          <a:solidFill>
                            <a:schemeClr val="tx1"/>
                          </a:solidFill>
                          <a:effectLst/>
                          <a:latin typeface="Arial" panose="020B0604020202020204" pitchFamily="34" charset="0"/>
                          <a:ea typeface="Calibri"/>
                          <a:cs typeface="Arial" panose="020B0604020202020204" pitchFamily="34" charset="0"/>
                        </a:rPr>
                        <a:t>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4271">
                <a:tc>
                  <a:txBody>
                    <a:bodyPr/>
                    <a:lstStyle/>
                    <a:p>
                      <a:pPr>
                        <a:lnSpc>
                          <a:spcPct val="115000"/>
                        </a:lnSpc>
                        <a:spcAft>
                          <a:spcPts val="0"/>
                        </a:spcAft>
                      </a:pPr>
                      <a:r>
                        <a:rPr lang="ro-RO" sz="1300" dirty="0" smtClean="0">
                          <a:solidFill>
                            <a:schemeClr val="tx1"/>
                          </a:solidFill>
                          <a:effectLst/>
                          <a:latin typeface="Arial" panose="020B0604020202020204" pitchFamily="34" charset="0"/>
                          <a:ea typeface="Calibri"/>
                          <a:cs typeface="Arial" panose="020B0604020202020204" pitchFamily="34" charset="0"/>
                        </a:rPr>
                        <a:t>13</a:t>
                      </a:r>
                      <a:endParaRPr lang="ro-RO" sz="13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CNDIPT transmite către MENCS, Direcția Generală Management și Resurse Umane, situația centralizatoare a proiectului planului de școlarizare pentru învățământul dual, în vederea cuprinderii în proiectul de hotărâre de guvern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6 mai</a:t>
                      </a:r>
                    </a:p>
                    <a:p>
                      <a:pPr algn="ctr">
                        <a:lnSpc>
                          <a:spcPct val="115000"/>
                        </a:lnSpc>
                        <a:spcAft>
                          <a:spcPts val="0"/>
                        </a:spcAft>
                      </a:pPr>
                      <a:r>
                        <a:rPr lang="ro-RO" sz="1300" b="1" dirty="0">
                          <a:solidFill>
                            <a:schemeClr val="tx1"/>
                          </a:solidFill>
                          <a:effectLst/>
                          <a:latin typeface="Arial" panose="020B0604020202020204" pitchFamily="34" charset="0"/>
                          <a:ea typeface="Calibri"/>
                          <a:cs typeface="Arial" panose="020B0604020202020204" pitchFamily="34" charset="0"/>
                        </a:rPr>
                        <a:t> 2017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5763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928992" cy="6408712"/>
          </a:xfrm>
        </p:spPr>
        <p:txBody>
          <a:bodyPr>
            <a:noAutofit/>
          </a:bodyPr>
          <a:lstStyle/>
          <a:p>
            <a:r>
              <a:rPr lang="pt-BR" sz="2000" dirty="0">
                <a:solidFill>
                  <a:srgbClr val="FF0000"/>
                </a:solidFill>
                <a:cs typeface="Calibri" panose="020F0502020204030204" pitchFamily="34" charset="0"/>
              </a:rPr>
              <a:t>Învăţământul dual este o </a:t>
            </a:r>
            <a:r>
              <a:rPr lang="pt-BR" sz="2000" b="1" dirty="0">
                <a:solidFill>
                  <a:srgbClr val="FF0000"/>
                </a:solidFill>
                <a:cs typeface="Calibri" panose="020F0502020204030204" pitchFamily="34" charset="0"/>
              </a:rPr>
              <a:t>formă</a:t>
            </a:r>
            <a:r>
              <a:rPr lang="ro-RO" sz="2000" b="1" dirty="0">
                <a:solidFill>
                  <a:srgbClr val="FF0000"/>
                </a:solidFill>
                <a:cs typeface="Calibri" panose="020F0502020204030204" pitchFamily="34" charset="0"/>
              </a:rPr>
              <a:t> </a:t>
            </a:r>
            <a:r>
              <a:rPr lang="vi-VN" sz="2000" b="1" dirty="0">
                <a:solidFill>
                  <a:srgbClr val="FF0000"/>
                </a:solidFill>
                <a:cs typeface="Calibri" panose="020F0502020204030204" pitchFamily="34" charset="0"/>
              </a:rPr>
              <a:t>de organizare atât a învăţământului profesional şi tehnic</a:t>
            </a:r>
            <a:r>
              <a:rPr lang="ro-RO" sz="2000" b="1" dirty="0">
                <a:solidFill>
                  <a:srgbClr val="FF0000"/>
                </a:solidFill>
                <a:cs typeface="Calibri" panose="020F0502020204030204" pitchFamily="34" charset="0"/>
              </a:rPr>
              <a:t> </a:t>
            </a:r>
            <a:r>
              <a:rPr lang="ro-RO" sz="2000" dirty="0">
                <a:solidFill>
                  <a:srgbClr val="FF0000"/>
                </a:solidFill>
                <a:cs typeface="Calibri" panose="020F0502020204030204" pitchFamily="34" charset="0"/>
              </a:rPr>
              <a:t>(ÎPT)</a:t>
            </a:r>
            <a:r>
              <a:rPr lang="vi-VN" sz="2000" dirty="0">
                <a:solidFill>
                  <a:srgbClr val="FF0000"/>
                </a:solidFill>
                <a:cs typeface="Calibri" panose="020F0502020204030204" pitchFamily="34" charset="0"/>
              </a:rPr>
              <a:t>, </a:t>
            </a:r>
            <a:r>
              <a:rPr lang="vi-VN" sz="2000" b="1" dirty="0">
                <a:solidFill>
                  <a:srgbClr val="FF0000"/>
                </a:solidFill>
                <a:cs typeface="Calibri" panose="020F0502020204030204" pitchFamily="34" charset="0"/>
              </a:rPr>
              <a:t>cât şi a formării profesionale a</a:t>
            </a:r>
            <a:r>
              <a:rPr lang="ro-RO" sz="2000" b="1" dirty="0">
                <a:solidFill>
                  <a:srgbClr val="FF0000"/>
                </a:solidFill>
                <a:cs typeface="Calibri" panose="020F0502020204030204" pitchFamily="34" charset="0"/>
              </a:rPr>
              <a:t> </a:t>
            </a:r>
            <a:r>
              <a:rPr lang="pt-BR" sz="2000" b="1" dirty="0">
                <a:solidFill>
                  <a:srgbClr val="FF0000"/>
                </a:solidFill>
                <a:cs typeface="Calibri" panose="020F0502020204030204" pitchFamily="34" charset="0"/>
              </a:rPr>
              <a:t>adulţilor</a:t>
            </a:r>
            <a:r>
              <a:rPr lang="pt-BR" sz="2000" dirty="0">
                <a:solidFill>
                  <a:srgbClr val="FF0000"/>
                </a:solidFill>
                <a:cs typeface="Calibri" panose="020F0502020204030204" pitchFamily="34" charset="0"/>
              </a:rPr>
              <a:t>, cu caracteristici specifice celor două tipuri de formare</a:t>
            </a:r>
            <a:r>
              <a:rPr lang="pt-BR" sz="2000" dirty="0" smtClean="0">
                <a:solidFill>
                  <a:srgbClr val="FF0000"/>
                </a:solidFill>
                <a:cs typeface="Calibri" panose="020F0502020204030204" pitchFamily="34" charset="0"/>
              </a:rPr>
              <a:t>.</a:t>
            </a:r>
            <a:endParaRPr lang="ro-RO" sz="2000" dirty="0" smtClean="0">
              <a:solidFill>
                <a:srgbClr val="FF0000"/>
              </a:solidFill>
              <a:cs typeface="Calibri" panose="020F0502020204030204" pitchFamily="34" charset="0"/>
            </a:endParaRPr>
          </a:p>
          <a:p>
            <a:pPr marL="0" indent="0">
              <a:buNone/>
            </a:pPr>
            <a:endParaRPr lang="ro-RO" sz="1000" dirty="0" smtClean="0">
              <a:solidFill>
                <a:srgbClr val="FF0000"/>
              </a:solidFill>
              <a:cs typeface="Calibri" panose="020F0502020204030204" pitchFamily="34" charset="0"/>
            </a:endParaRPr>
          </a:p>
          <a:p>
            <a:r>
              <a:rPr lang="vi-VN" sz="2000" b="1" u="sng" dirty="0" smtClean="0">
                <a:cs typeface="Calibri" panose="020F0502020204030204" pitchFamily="34" charset="0"/>
              </a:rPr>
              <a:t>Învăţământul </a:t>
            </a:r>
            <a:r>
              <a:rPr lang="vi-VN" sz="2000" b="1" u="sng" dirty="0">
                <a:cs typeface="Calibri" panose="020F0502020204030204" pitchFamily="34" charset="0"/>
              </a:rPr>
              <a:t>dual, </a:t>
            </a:r>
            <a:r>
              <a:rPr lang="vi-VN" sz="2000" b="1" u="sng" dirty="0" smtClean="0">
                <a:cs typeface="Calibri" panose="020F0502020204030204" pitchFamily="34" charset="0"/>
              </a:rPr>
              <a:t>ca</a:t>
            </a:r>
            <a:r>
              <a:rPr lang="ro-RO" sz="2000" b="1" u="sng" dirty="0" smtClean="0">
                <a:cs typeface="Calibri" panose="020F0502020204030204" pitchFamily="34" charset="0"/>
              </a:rPr>
              <a:t> </a:t>
            </a:r>
            <a:r>
              <a:rPr lang="vi-VN" sz="2000" b="1" u="sng" dirty="0" smtClean="0">
                <a:cs typeface="Calibri" panose="020F0502020204030204" pitchFamily="34" charset="0"/>
              </a:rPr>
              <a:t>parte </a:t>
            </a:r>
            <a:r>
              <a:rPr lang="vi-VN" sz="2000" b="1" u="sng" dirty="0">
                <a:cs typeface="Calibri" panose="020F0502020204030204" pitchFamily="34" charset="0"/>
              </a:rPr>
              <a:t>a </a:t>
            </a:r>
            <a:r>
              <a:rPr lang="ro-RO" sz="2000" b="1" u="sng" dirty="0" smtClean="0">
                <a:cs typeface="Calibri" panose="020F0502020204030204" pitchFamily="34" charset="0"/>
              </a:rPr>
              <a:t>ÎPT, </a:t>
            </a:r>
            <a:r>
              <a:rPr lang="vi-VN" sz="2000" b="1" u="sng" dirty="0" smtClean="0">
                <a:cs typeface="Calibri" panose="020F0502020204030204" pitchFamily="34" charset="0"/>
              </a:rPr>
              <a:t>are</a:t>
            </a:r>
            <a:r>
              <a:rPr lang="ro-RO" sz="2000" b="1" u="sng" dirty="0" smtClean="0">
                <a:cs typeface="Calibri" panose="020F0502020204030204" pitchFamily="34" charset="0"/>
              </a:rPr>
              <a:t> </a:t>
            </a:r>
            <a:r>
              <a:rPr lang="vi-VN" sz="2000" b="1" u="sng" dirty="0" smtClean="0">
                <a:cs typeface="Calibri" panose="020F0502020204030204" pitchFamily="34" charset="0"/>
              </a:rPr>
              <a:t>următoarele </a:t>
            </a:r>
            <a:r>
              <a:rPr lang="vi-VN" sz="2000" b="1" u="sng" dirty="0">
                <a:cs typeface="Calibri" panose="020F0502020204030204" pitchFamily="34" charset="0"/>
              </a:rPr>
              <a:t>caracteristici </a:t>
            </a:r>
            <a:r>
              <a:rPr lang="vi-VN" sz="2000" b="1" u="sng" dirty="0" smtClean="0">
                <a:cs typeface="Calibri" panose="020F0502020204030204" pitchFamily="34" charset="0"/>
              </a:rPr>
              <a:t>specifice</a:t>
            </a:r>
            <a:r>
              <a:rPr lang="en-US" sz="2000" b="1" u="sng" dirty="0" smtClean="0">
                <a:cs typeface="Calibri" panose="020F0502020204030204" pitchFamily="34" charset="0"/>
              </a:rPr>
              <a:t>:</a:t>
            </a:r>
          </a:p>
          <a:p>
            <a:pPr marL="725488">
              <a:buFont typeface="Wingdings" panose="05000000000000000000" pitchFamily="2" charset="2"/>
              <a:buChar char="ü"/>
            </a:pPr>
            <a:r>
              <a:rPr lang="it-IT" sz="2000" dirty="0" smtClean="0">
                <a:latin typeface="Calibri" panose="020F0502020204030204" pitchFamily="34" charset="0"/>
                <a:cs typeface="Calibri" panose="020F0502020204030204" pitchFamily="34" charset="0"/>
              </a:rPr>
              <a:t>Este </a:t>
            </a:r>
            <a:r>
              <a:rPr lang="it-IT" sz="2000" b="1" dirty="0" smtClean="0">
                <a:latin typeface="Calibri" panose="020F0502020204030204" pitchFamily="34" charset="0"/>
                <a:cs typeface="Calibri" panose="020F0502020204030204" pitchFamily="34" charset="0"/>
              </a:rPr>
              <a:t>organizat </a:t>
            </a:r>
            <a:r>
              <a:rPr lang="it-IT" sz="2000" b="1" dirty="0">
                <a:latin typeface="Calibri" panose="020F0502020204030204" pitchFamily="34" charset="0"/>
                <a:cs typeface="Calibri" panose="020F0502020204030204" pitchFamily="34" charset="0"/>
              </a:rPr>
              <a:t>la iniţiativa operatorilor economici </a:t>
            </a:r>
            <a:r>
              <a:rPr lang="it-IT" sz="2000" dirty="0">
                <a:latin typeface="Calibri" panose="020F0502020204030204" pitchFamily="34" charset="0"/>
                <a:cs typeface="Calibri" panose="020F0502020204030204" pitchFamily="34" charset="0"/>
              </a:rPr>
              <a:t>interesaţi, în calitate de </a:t>
            </a:r>
            <a:r>
              <a:rPr lang="it-IT" sz="2000" b="1" dirty="0" smtClean="0">
                <a:latin typeface="Calibri" panose="020F0502020204030204" pitchFamily="34" charset="0"/>
                <a:cs typeface="Calibri" panose="020F0502020204030204" pitchFamily="34" charset="0"/>
              </a:rPr>
              <a:t>potenţiali </a:t>
            </a:r>
            <a:r>
              <a:rPr lang="vi-VN" sz="2000" b="1" dirty="0" smtClean="0">
                <a:latin typeface="Calibri" panose="020F0502020204030204" pitchFamily="34" charset="0"/>
                <a:cs typeface="Calibri" panose="020F0502020204030204" pitchFamily="34" charset="0"/>
              </a:rPr>
              <a:t>angajatori </a:t>
            </a:r>
            <a:r>
              <a:rPr lang="vi-VN" sz="2000" b="1" dirty="0">
                <a:latin typeface="Calibri" panose="020F0502020204030204" pitchFamily="34" charset="0"/>
                <a:cs typeface="Calibri" panose="020F0502020204030204" pitchFamily="34" charset="0"/>
              </a:rPr>
              <a:t>şi parteneri de practică</a:t>
            </a:r>
            <a:r>
              <a:rPr lang="vi-VN" sz="2000" dirty="0">
                <a:latin typeface="Calibri" panose="020F0502020204030204" pitchFamily="34" charset="0"/>
                <a:cs typeface="Calibri" panose="020F0502020204030204" pitchFamily="34" charset="0"/>
              </a:rPr>
              <a:t>;</a:t>
            </a:r>
          </a:p>
          <a:p>
            <a:pPr marL="725488">
              <a:buFont typeface="Wingdings" panose="05000000000000000000" pitchFamily="2" charset="2"/>
              <a:buChar char="ü"/>
            </a:pPr>
            <a:r>
              <a:rPr lang="en-US" sz="2000" dirty="0" smtClean="0">
                <a:latin typeface="Calibri" panose="020F0502020204030204" pitchFamily="34" charset="0"/>
                <a:cs typeface="Calibri" panose="020F0502020204030204" pitchFamily="34" charset="0"/>
              </a:rPr>
              <a:t>Se </a:t>
            </a:r>
            <a:r>
              <a:rPr lang="ro-RO" sz="2000" dirty="0" smtClean="0">
                <a:latin typeface="Calibri" panose="020F0502020204030204" pitchFamily="34" charset="0"/>
                <a:cs typeface="Calibri" panose="020F0502020204030204" pitchFamily="34" charset="0"/>
              </a:rPr>
              <a:t>desfăş</a:t>
            </a:r>
            <a:r>
              <a:rPr lang="en-US" sz="2000" dirty="0" smtClean="0">
                <a:latin typeface="Calibri" panose="020F0502020204030204" pitchFamily="34" charset="0"/>
                <a:cs typeface="Calibri" panose="020F0502020204030204" pitchFamily="34" charset="0"/>
              </a:rPr>
              <a:t>oar</a:t>
            </a:r>
            <a:r>
              <a:rPr lang="ro-RO" sz="2000" dirty="0" smtClean="0">
                <a:latin typeface="Calibri" panose="020F0502020204030204" pitchFamily="34" charset="0"/>
                <a:cs typeface="Calibri" panose="020F0502020204030204" pitchFamily="34" charset="0"/>
              </a:rPr>
              <a:t>ă </a:t>
            </a:r>
            <a:r>
              <a:rPr lang="vi-VN" sz="2000" dirty="0" smtClean="0">
                <a:latin typeface="Calibri" panose="020F0502020204030204" pitchFamily="34" charset="0"/>
                <a:cs typeface="Calibri" panose="020F0502020204030204" pitchFamily="34" charset="0"/>
              </a:rPr>
              <a:t>pe </a:t>
            </a:r>
            <a:r>
              <a:rPr lang="vi-VN" sz="2000" dirty="0">
                <a:latin typeface="Calibri" panose="020F0502020204030204" pitchFamily="34" charset="0"/>
                <a:cs typeface="Calibri" panose="020F0502020204030204" pitchFamily="34" charset="0"/>
              </a:rPr>
              <a:t>baza </a:t>
            </a:r>
            <a:r>
              <a:rPr lang="vi-VN" sz="2000" dirty="0" smtClean="0">
                <a:latin typeface="Calibri" panose="020F0502020204030204" pitchFamily="34" charset="0"/>
                <a:cs typeface="Calibri" panose="020F0502020204030204" pitchFamily="34" charset="0"/>
              </a:rPr>
              <a:t>unui</a:t>
            </a:r>
            <a:r>
              <a:rPr lang="ro-RO" sz="2000" dirty="0" smtClean="0">
                <a:latin typeface="Calibri" panose="020F0502020204030204" pitchFamily="34" charset="0"/>
                <a:cs typeface="Calibri" panose="020F0502020204030204" pitchFamily="34" charset="0"/>
              </a:rPr>
              <a:t> </a:t>
            </a:r>
            <a:r>
              <a:rPr lang="vi-VN" sz="2000" dirty="0" smtClean="0">
                <a:latin typeface="Calibri" panose="020F0502020204030204" pitchFamily="34" charset="0"/>
                <a:cs typeface="Calibri" panose="020F0502020204030204" pitchFamily="34" charset="0"/>
              </a:rPr>
              <a:t>contract </a:t>
            </a:r>
            <a:r>
              <a:rPr lang="vi-VN" sz="2000" dirty="0">
                <a:latin typeface="Calibri" panose="020F0502020204030204" pitchFamily="34" charset="0"/>
                <a:cs typeface="Calibri" panose="020F0502020204030204" pitchFamily="34" charset="0"/>
              </a:rPr>
              <a:t>de parteneriat şi a unor contracte individuale de pregătire practică, </a:t>
            </a:r>
            <a:r>
              <a:rPr lang="vi-VN" sz="2000" dirty="0" smtClean="0">
                <a:latin typeface="Calibri" panose="020F0502020204030204" pitchFamily="34" charset="0"/>
                <a:cs typeface="Calibri" panose="020F0502020204030204" pitchFamily="34" charset="0"/>
              </a:rPr>
              <a:t>prin</a:t>
            </a:r>
            <a:r>
              <a:rPr lang="ro-RO" sz="2000" dirty="0" smtClean="0">
                <a:latin typeface="Calibri" panose="020F0502020204030204" pitchFamily="34" charset="0"/>
                <a:cs typeface="Calibri" panose="020F0502020204030204" pitchFamily="34" charset="0"/>
              </a:rPr>
              <a:t> </a:t>
            </a:r>
            <a:r>
              <a:rPr lang="vi-VN" sz="2000" b="1" dirty="0" smtClean="0">
                <a:latin typeface="Calibri" panose="020F0502020204030204" pitchFamily="34" charset="0"/>
                <a:cs typeface="Calibri" panose="020F0502020204030204" pitchFamily="34" charset="0"/>
              </a:rPr>
              <a:t>pregătirea </a:t>
            </a:r>
            <a:r>
              <a:rPr lang="vi-VN" sz="2000" b="1" dirty="0">
                <a:latin typeface="Calibri" panose="020F0502020204030204" pitchFamily="34" charset="0"/>
                <a:cs typeface="Calibri" panose="020F0502020204030204" pitchFamily="34" charset="0"/>
              </a:rPr>
              <a:t>practică organizată în răspunderea principală a operatorilor economici</a:t>
            </a:r>
            <a:r>
              <a:rPr lang="vi-VN" sz="2000" dirty="0">
                <a:latin typeface="Calibri" panose="020F0502020204030204" pitchFamily="34" charset="0"/>
                <a:cs typeface="Calibri" panose="020F0502020204030204" pitchFamily="34" charset="0"/>
              </a:rPr>
              <a:t>;</a:t>
            </a:r>
          </a:p>
          <a:p>
            <a:pPr marL="725488">
              <a:buFont typeface="Wingdings" panose="05000000000000000000" pitchFamily="2" charset="2"/>
              <a:buChar char="ü"/>
            </a:pPr>
            <a:r>
              <a:rPr lang="ro-RO" sz="2000" b="1" dirty="0">
                <a:latin typeface="Calibri" panose="020F0502020204030204" pitchFamily="34" charset="0"/>
                <a:cs typeface="Calibri" panose="020F0502020204030204" pitchFamily="34" charset="0"/>
              </a:rPr>
              <a:t>O</a:t>
            </a:r>
            <a:r>
              <a:rPr lang="vi-VN" sz="2000" b="1" dirty="0" smtClean="0">
                <a:latin typeface="Calibri" panose="020F0502020204030204" pitchFamily="34" charset="0"/>
                <a:cs typeface="Calibri" panose="020F0502020204030204" pitchFamily="34" charset="0"/>
              </a:rPr>
              <a:t>peratorii </a:t>
            </a:r>
            <a:r>
              <a:rPr lang="vi-VN" sz="2000" b="1" dirty="0">
                <a:latin typeface="Calibri" panose="020F0502020204030204" pitchFamily="34" charset="0"/>
                <a:cs typeface="Calibri" panose="020F0502020204030204" pitchFamily="34" charset="0"/>
              </a:rPr>
              <a:t>economici asigură pregătirea practică </a:t>
            </a:r>
            <a:r>
              <a:rPr lang="vi-VN" sz="2000" dirty="0">
                <a:latin typeface="Calibri" panose="020F0502020204030204" pitchFamily="34" charset="0"/>
                <a:cs typeface="Calibri" panose="020F0502020204030204" pitchFamily="34" charset="0"/>
              </a:rPr>
              <a:t>a elevilor</a:t>
            </a:r>
            <a:r>
              <a:rPr lang="vi-VN" sz="2000" b="1" dirty="0">
                <a:latin typeface="Calibri" panose="020F0502020204030204" pitchFamily="34" charset="0"/>
                <a:cs typeface="Calibri" panose="020F0502020204030204" pitchFamily="34" charset="0"/>
              </a:rPr>
              <a:t>, bursă la nivelul </a:t>
            </a:r>
            <a:r>
              <a:rPr lang="vi-VN" sz="2000" b="1" dirty="0" smtClean="0">
                <a:latin typeface="Calibri" panose="020F0502020204030204" pitchFamily="34" charset="0"/>
                <a:cs typeface="Calibri" panose="020F0502020204030204" pitchFamily="34" charset="0"/>
              </a:rPr>
              <a:t>celei</a:t>
            </a:r>
            <a:r>
              <a:rPr lang="ro-RO" sz="2000" b="1" dirty="0" smtClean="0">
                <a:latin typeface="Calibri" panose="020F0502020204030204" pitchFamily="34" charset="0"/>
                <a:cs typeface="Calibri" panose="020F0502020204030204" pitchFamily="34" charset="0"/>
              </a:rPr>
              <a:t> </a:t>
            </a:r>
            <a:r>
              <a:rPr lang="it-IT" sz="2000" b="1" dirty="0" smtClean="0">
                <a:latin typeface="Calibri" panose="020F0502020204030204" pitchFamily="34" charset="0"/>
                <a:cs typeface="Calibri" panose="020F0502020204030204" pitchFamily="34" charset="0"/>
              </a:rPr>
              <a:t>acordate </a:t>
            </a:r>
            <a:r>
              <a:rPr lang="it-IT" sz="2000" b="1" dirty="0">
                <a:latin typeface="Calibri" panose="020F0502020204030204" pitchFamily="34" charset="0"/>
                <a:cs typeface="Calibri" panose="020F0502020204030204" pitchFamily="34" charset="0"/>
              </a:rPr>
              <a:t>din fonduri publice</a:t>
            </a:r>
            <a:r>
              <a:rPr lang="it-IT" sz="2000" dirty="0">
                <a:latin typeface="Calibri" panose="020F0502020204030204" pitchFamily="34" charset="0"/>
                <a:cs typeface="Calibri" panose="020F0502020204030204" pitchFamily="34" charset="0"/>
              </a:rPr>
              <a:t> şi </a:t>
            </a:r>
            <a:r>
              <a:rPr lang="it-IT" sz="2000" b="1" dirty="0">
                <a:latin typeface="Calibri" panose="020F0502020204030204" pitchFamily="34" charset="0"/>
                <a:cs typeface="Calibri" panose="020F0502020204030204" pitchFamily="34" charset="0"/>
              </a:rPr>
              <a:t>alte cheltuieli pentru formarea de calitate a elevilor</a:t>
            </a:r>
            <a:r>
              <a:rPr lang="it-IT" sz="2000" dirty="0">
                <a:latin typeface="Calibri" panose="020F0502020204030204" pitchFamily="34" charset="0"/>
                <a:cs typeface="Calibri" panose="020F0502020204030204" pitchFamily="34" charset="0"/>
              </a:rPr>
              <a:t>;</a:t>
            </a:r>
          </a:p>
          <a:p>
            <a:pPr marL="725488">
              <a:buFont typeface="Wingdings" panose="05000000000000000000" pitchFamily="2" charset="2"/>
              <a:buChar char="ü"/>
            </a:pPr>
            <a:r>
              <a:rPr lang="ro-RO" sz="2000" dirty="0">
                <a:latin typeface="Calibri" panose="020F0502020204030204" pitchFamily="34" charset="0"/>
                <a:cs typeface="Calibri" panose="020F0502020204030204" pitchFamily="34" charset="0"/>
              </a:rPr>
              <a:t>F</a:t>
            </a:r>
            <a:r>
              <a:rPr lang="it-IT" sz="2000" dirty="0" smtClean="0">
                <a:latin typeface="Calibri" panose="020F0502020204030204" pitchFamily="34" charset="0"/>
                <a:cs typeface="Calibri" panose="020F0502020204030204" pitchFamily="34" charset="0"/>
              </a:rPr>
              <a:t>acilitează </a:t>
            </a:r>
            <a:r>
              <a:rPr lang="it-IT" sz="2000" b="1" dirty="0">
                <a:latin typeface="Calibri" panose="020F0502020204030204" pitchFamily="34" charset="0"/>
                <a:cs typeface="Calibri" panose="020F0502020204030204" pitchFamily="34" charset="0"/>
              </a:rPr>
              <a:t>implicarea operatorilor economici în mecanismele decizionale </a:t>
            </a:r>
            <a:r>
              <a:rPr lang="it-IT" sz="2000" dirty="0">
                <a:latin typeface="Calibri" panose="020F0502020204030204" pitchFamily="34" charset="0"/>
                <a:cs typeface="Calibri" panose="020F0502020204030204" pitchFamily="34" charset="0"/>
              </a:rPr>
              <a:t>la </a:t>
            </a:r>
            <a:r>
              <a:rPr lang="it-IT" sz="2000" dirty="0" smtClean="0">
                <a:latin typeface="Calibri" panose="020F0502020204030204" pitchFamily="34" charset="0"/>
                <a:cs typeface="Calibri" panose="020F0502020204030204" pitchFamily="34" charset="0"/>
              </a:rPr>
              <a:t>nivelul</a:t>
            </a:r>
            <a:r>
              <a:rPr lang="ro-RO" sz="2000" dirty="0" smtClean="0">
                <a:latin typeface="Calibri" panose="020F0502020204030204" pitchFamily="34" charset="0"/>
                <a:cs typeface="Calibri" panose="020F0502020204030204" pitchFamily="34" charset="0"/>
              </a:rPr>
              <a:t> </a:t>
            </a:r>
            <a:r>
              <a:rPr lang="vi-VN" sz="2000" dirty="0" smtClean="0">
                <a:latin typeface="Calibri" panose="020F0502020204030204" pitchFamily="34" charset="0"/>
                <a:cs typeface="Calibri" panose="020F0502020204030204" pitchFamily="34" charset="0"/>
              </a:rPr>
              <a:t>unităţii </a:t>
            </a:r>
            <a:r>
              <a:rPr lang="vi-VN" sz="2000" dirty="0">
                <a:latin typeface="Calibri" panose="020F0502020204030204" pitchFamily="34" charset="0"/>
                <a:cs typeface="Calibri" panose="020F0502020204030204" pitchFamily="34" charset="0"/>
              </a:rPr>
              <a:t>de învăţământ partenere</a:t>
            </a:r>
            <a:r>
              <a:rPr lang="vi-VN" sz="2000" dirty="0" smtClean="0">
                <a:latin typeface="Calibri" panose="020F0502020204030204" pitchFamily="34" charset="0"/>
                <a:cs typeface="Calibri" panose="020F0502020204030204" pitchFamily="34" charset="0"/>
              </a:rPr>
              <a:t>.</a:t>
            </a:r>
            <a:endParaRPr lang="ro-RO" sz="2000" dirty="0" smtClean="0">
              <a:latin typeface="Calibri" panose="020F0502020204030204" pitchFamily="34" charset="0"/>
              <a:cs typeface="Calibri" panose="020F0502020204030204" pitchFamily="34" charset="0"/>
            </a:endParaRPr>
          </a:p>
          <a:p>
            <a:pPr marL="382588" indent="0">
              <a:buNone/>
            </a:pPr>
            <a:endParaRPr lang="ro-RO" sz="1000" dirty="0">
              <a:cs typeface="Calibri" panose="020F0502020204030204" pitchFamily="34" charset="0"/>
            </a:endParaRPr>
          </a:p>
          <a:p>
            <a:r>
              <a:rPr lang="ro-RO" sz="2000" b="1" u="sng" dirty="0" smtClean="0">
                <a:latin typeface="Calibri" panose="020F0502020204030204" pitchFamily="34" charset="0"/>
                <a:cs typeface="Calibri" panose="020F0502020204030204" pitchFamily="34" charset="0"/>
              </a:rPr>
              <a:t>Posibilitatea </a:t>
            </a:r>
            <a:r>
              <a:rPr lang="ro-RO" sz="2000" b="1" u="sng" dirty="0">
                <a:latin typeface="Calibri" panose="020F0502020204030204" pitchFamily="34" charset="0"/>
                <a:cs typeface="Calibri" panose="020F0502020204030204" pitchFamily="34" charset="0"/>
              </a:rPr>
              <a:t>de a se </a:t>
            </a:r>
            <a:r>
              <a:rPr lang="vi-VN" sz="2000" b="1" u="sng" dirty="0">
                <a:latin typeface="Calibri" panose="020F0502020204030204" pitchFamily="34" charset="0"/>
                <a:cs typeface="Calibri" panose="020F0502020204030204" pitchFamily="34" charset="0"/>
              </a:rPr>
              <a:t>organiza unităţi de învăţământ </a:t>
            </a:r>
            <a:r>
              <a:rPr lang="ro-RO" sz="2000" b="1" u="sng" dirty="0">
                <a:latin typeface="Calibri" panose="020F0502020204030204" pitchFamily="34" charset="0"/>
                <a:cs typeface="Calibri" panose="020F0502020204030204" pitchFamily="34" charset="0"/>
              </a:rPr>
              <a:t>cu personalitate juridică cu efective </a:t>
            </a:r>
            <a:r>
              <a:rPr lang="fr-FR" sz="2000" b="1" u="sng" dirty="0">
                <a:latin typeface="Calibri" panose="020F0502020204030204" pitchFamily="34" charset="0"/>
                <a:cs typeface="Calibri" panose="020F0502020204030204" pitchFamily="34" charset="0"/>
              </a:rPr>
              <a:t>mai </a:t>
            </a:r>
            <a:r>
              <a:rPr lang="ro-RO" sz="2000" b="1" u="sng" dirty="0">
                <a:latin typeface="Calibri" panose="020F0502020204030204" pitchFamily="34" charset="0"/>
                <a:cs typeface="Calibri" panose="020F0502020204030204" pitchFamily="34" charset="0"/>
              </a:rPr>
              <a:t>mici</a:t>
            </a:r>
            <a:r>
              <a:rPr lang="fr-FR" sz="2000" b="1" u="sng" dirty="0">
                <a:latin typeface="Calibri" panose="020F0502020204030204" pitchFamily="34" charset="0"/>
                <a:cs typeface="Calibri" panose="020F0502020204030204" pitchFamily="34" charset="0"/>
              </a:rPr>
              <a:t> de </a:t>
            </a:r>
            <a:r>
              <a:rPr lang="ro-RO" sz="2000" b="1" u="sng" dirty="0">
                <a:latin typeface="Calibri" panose="020F0502020204030204" pitchFamily="34" charset="0"/>
                <a:cs typeface="Calibri" panose="020F0502020204030204" pitchFamily="34" charset="0"/>
              </a:rPr>
              <a:t>elevi (cel puţin</a:t>
            </a:r>
            <a:r>
              <a:rPr lang="fr-FR" sz="2000" b="1" u="sng" dirty="0">
                <a:latin typeface="Calibri" panose="020F0502020204030204" pitchFamily="34" charset="0"/>
                <a:cs typeface="Calibri" panose="020F0502020204030204" pitchFamily="34" charset="0"/>
              </a:rPr>
              <a:t> de 100</a:t>
            </a:r>
            <a:r>
              <a:rPr lang="ro-RO" sz="2000" b="1" u="sng" dirty="0">
                <a:latin typeface="Calibri" panose="020F0502020204030204" pitchFamily="34" charset="0"/>
                <a:cs typeface="Calibri" panose="020F0502020204030204" pitchFamily="34" charset="0"/>
              </a:rPr>
              <a:t>) </a:t>
            </a:r>
            <a:r>
              <a:rPr lang="vi-VN" sz="2000" b="1" u="sng" dirty="0">
                <a:latin typeface="Calibri" panose="020F0502020204030204" pitchFamily="34" charset="0"/>
                <a:cs typeface="Calibri" panose="020F0502020204030204" pitchFamily="34" charset="0"/>
              </a:rPr>
              <a:t>care să ofer</a:t>
            </a:r>
            <a:r>
              <a:rPr lang="vi-VN" sz="2000" b="1" u="sng" dirty="0">
                <a:cs typeface="Calibri" panose="020F0502020204030204" pitchFamily="34" charset="0"/>
              </a:rPr>
              <a:t>e </a:t>
            </a:r>
            <a:r>
              <a:rPr lang="vi-VN" sz="2000" b="1" u="sng" dirty="0">
                <a:latin typeface="Calibri" panose="020F0502020204030204" pitchFamily="34" charset="0"/>
                <a:cs typeface="Calibri" panose="020F0502020204030204" pitchFamily="34" charset="0"/>
              </a:rPr>
              <a:t>educaţie şi formare profesională prin învăţământul dual</a:t>
            </a:r>
            <a:endParaRPr lang="ro-RO" sz="2000" b="1" u="sng" dirty="0">
              <a:latin typeface="Calibri" panose="020F0502020204030204" pitchFamily="34" charset="0"/>
              <a:cs typeface="Calibri" panose="020F0502020204030204" pitchFamily="34" charset="0"/>
            </a:endParaRPr>
          </a:p>
          <a:p>
            <a:pPr marL="382588" indent="0">
              <a:buNone/>
            </a:pPr>
            <a:endParaRPr lang="en-US" sz="2000" dirty="0">
              <a:cs typeface="Calibri" panose="020F0502020204030204" pitchFamily="34" charset="0"/>
            </a:endParaRPr>
          </a:p>
        </p:txBody>
      </p:sp>
    </p:spTree>
    <p:extLst>
      <p:ext uri="{BB962C8B-B14F-4D97-AF65-F5344CB8AC3E}">
        <p14:creationId xmlns:p14="http://schemas.microsoft.com/office/powerpoint/2010/main" val="2784509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712968" cy="5904656"/>
          </a:xfrm>
        </p:spPr>
        <p:txBody>
          <a:bodyPr>
            <a:noAutofit/>
          </a:bodyPr>
          <a:lstStyle/>
          <a:p>
            <a:pPr marL="0" lvl="0" indent="0">
              <a:buNone/>
            </a:pPr>
            <a:r>
              <a:rPr lang="ro-RO" sz="2000" b="1" u="sng" dirty="0">
                <a:latin typeface="Calibri" panose="020F0502020204030204" pitchFamily="34" charset="0"/>
                <a:cs typeface="Calibri" panose="020F0502020204030204" pitchFamily="34" charset="0"/>
              </a:rPr>
              <a:t>Învăţământul dual îndeplineşte următoarele cerinţe:</a:t>
            </a:r>
            <a:endParaRPr lang="en-US" sz="2000" u="sng" dirty="0">
              <a:latin typeface="Calibri" panose="020F0502020204030204" pitchFamily="34" charset="0"/>
              <a:cs typeface="Calibri" panose="020F0502020204030204" pitchFamily="34" charset="0"/>
            </a:endParaRPr>
          </a:p>
          <a:p>
            <a:pPr lvl="0"/>
            <a:r>
              <a:rPr lang="ro-RO" sz="2000" b="1" dirty="0">
                <a:latin typeface="Calibri" panose="020F0502020204030204" pitchFamily="34" charset="0"/>
                <a:cs typeface="Calibri" panose="020F0502020204030204" pitchFamily="34" charset="0"/>
              </a:rPr>
              <a:t>Contract de parteneriat </a:t>
            </a:r>
            <a:r>
              <a:rPr lang="ro-RO" sz="2000" dirty="0">
                <a:latin typeface="Calibri" panose="020F0502020204030204" pitchFamily="34" charset="0"/>
                <a:cs typeface="Calibri" panose="020F0502020204030204" pitchFamily="34" charset="0"/>
              </a:rPr>
              <a:t>încheiat între operatori economici (sau asociaţie/ consorţiu de operatori economici), unitatea de învăţământ şi unitatea administrativ-teritorială (UAT) pe raza căreia se află unitatea şcolară (contract care stabileşte condiţiile de colaborare, drepturile şi obligaţiile părţilor, precum şi costurile asumate de parteneri)</a:t>
            </a:r>
            <a:endParaRPr lang="en-US" sz="2000" dirty="0">
              <a:latin typeface="Calibri" panose="020F0502020204030204" pitchFamily="34" charset="0"/>
              <a:cs typeface="Calibri" panose="020F0502020204030204" pitchFamily="34" charset="0"/>
            </a:endParaRPr>
          </a:p>
          <a:p>
            <a:pPr lvl="0"/>
            <a:r>
              <a:rPr lang="ro-RO" sz="2000" b="1" dirty="0">
                <a:latin typeface="Calibri" panose="020F0502020204030204" pitchFamily="34" charset="0"/>
                <a:cs typeface="Calibri" panose="020F0502020204030204" pitchFamily="34" charset="0"/>
              </a:rPr>
              <a:t>Contract individual de pregătire practică</a:t>
            </a:r>
            <a:r>
              <a:rPr lang="ro-RO" sz="2000" dirty="0">
                <a:latin typeface="Calibri" panose="020F0502020204030204" pitchFamily="34" charset="0"/>
                <a:cs typeface="Calibri" panose="020F0502020204030204" pitchFamily="34" charset="0"/>
              </a:rPr>
              <a:t>, încheiat între elev, (părintele, tutorele sau susţinătorul legal al elevului minor), operatorul economic şi unitatea de învăţământ, contract care stabileşte drepturile şi obligaţiile părţilor</a:t>
            </a:r>
            <a:endParaRPr lang="en-US" sz="2000" dirty="0">
              <a:latin typeface="Calibri" panose="020F0502020204030204" pitchFamily="34" charset="0"/>
              <a:cs typeface="Calibri" panose="020F0502020204030204" pitchFamily="34" charset="0"/>
            </a:endParaRPr>
          </a:p>
          <a:p>
            <a:pPr lvl="0"/>
            <a:r>
              <a:rPr lang="ro-RO" sz="2000" b="1" dirty="0">
                <a:latin typeface="Calibri" panose="020F0502020204030204" pitchFamily="34" charset="0"/>
                <a:cs typeface="Calibri" panose="020F0502020204030204" pitchFamily="34" charset="0"/>
              </a:rPr>
              <a:t>Autorizare/acreditare a operatorilor economici</a:t>
            </a:r>
            <a:r>
              <a:rPr lang="ro-RO" sz="2000" dirty="0">
                <a:latin typeface="Calibri" panose="020F0502020204030204" pitchFamily="34" charset="0"/>
                <a:cs typeface="Calibri" panose="020F0502020204030204" pitchFamily="34" charset="0"/>
              </a:rPr>
              <a:t> implicaţi în formarea profesională prin învăţământul dual </a:t>
            </a:r>
            <a:r>
              <a:rPr lang="ro-RO" sz="2000" i="1" dirty="0">
                <a:latin typeface="Calibri" panose="020F0502020204030204" pitchFamily="34" charset="0"/>
                <a:cs typeface="Calibri" panose="020F0502020204030204" pitchFamily="34" charset="0"/>
              </a:rPr>
              <a:t>(metodologie specifică aprobată prin HG</a:t>
            </a:r>
            <a:r>
              <a:rPr lang="ro-RO" sz="2000" i="1" dirty="0" smtClean="0">
                <a:latin typeface="Calibri" panose="020F0502020204030204" pitchFamily="34" charset="0"/>
                <a:cs typeface="Calibri" panose="020F0502020204030204" pitchFamily="34" charset="0"/>
              </a:rPr>
              <a:t>)</a:t>
            </a:r>
          </a:p>
          <a:p>
            <a:pPr marL="0" indent="0">
              <a:buNone/>
            </a:pPr>
            <a:r>
              <a:rPr lang="ro-RO" sz="2000" b="1" u="sng" dirty="0" smtClean="0">
                <a:latin typeface="Calibri" panose="020F0502020204030204" pitchFamily="34" charset="0"/>
                <a:cs typeface="Calibri" panose="020F0502020204030204" pitchFamily="34" charset="0"/>
              </a:rPr>
              <a:t>Facilităţi </a:t>
            </a:r>
            <a:r>
              <a:rPr lang="ro-RO" sz="2000" b="1" u="sng" dirty="0">
                <a:latin typeface="Calibri" panose="020F0502020204030204" pitchFamily="34" charset="0"/>
                <a:cs typeface="Calibri" panose="020F0502020204030204" pitchFamily="34" charset="0"/>
              </a:rPr>
              <a:t>fiscale pentru operatorii economici</a:t>
            </a:r>
            <a:r>
              <a:rPr lang="ro-RO" sz="2000" b="1" dirty="0">
                <a:latin typeface="Calibri" panose="020F0502020204030204" pitchFamily="34" charset="0"/>
                <a:cs typeface="Calibri" panose="020F0502020204030204" pitchFamily="34" charset="0"/>
              </a:rPr>
              <a:t> </a:t>
            </a:r>
            <a:r>
              <a:rPr lang="ro-RO" sz="2000" dirty="0">
                <a:latin typeface="Calibri" panose="020F0502020204030204" pitchFamily="34" charset="0"/>
                <a:cs typeface="Calibri" panose="020F0502020204030204" pitchFamily="34" charset="0"/>
              </a:rPr>
              <a:t>care încheie contract de parteneriat cu unităţile de învăţământ (facilităţi la plata impozitelor, taxelor şi contribuţiilor datorate bugetului de stat, bugetului asigurărilor sociale, bugetelor fondurilor speciale sau bugetelor locale, potrivit prevederilor </a:t>
            </a:r>
            <a:r>
              <a:rPr lang="ro-RO" sz="2000" dirty="0" smtClean="0">
                <a:latin typeface="Calibri" panose="020F0502020204030204" pitchFamily="34" charset="0"/>
                <a:cs typeface="Calibri" panose="020F0502020204030204" pitchFamily="34" charset="0"/>
              </a:rPr>
              <a:t>legale)</a:t>
            </a:r>
            <a:endParaRPr lang="ro-RO" sz="2000" dirty="0">
              <a:latin typeface="Calibri" panose="020F0502020204030204" pitchFamily="34" charset="0"/>
              <a:cs typeface="Calibri" panose="020F0502020204030204" pitchFamily="34" charset="0"/>
            </a:endParaRPr>
          </a:p>
          <a:p>
            <a:pPr marL="0" indent="0">
              <a:buNone/>
            </a:pPr>
            <a:r>
              <a:rPr lang="ro-RO" sz="2000" b="1" u="sng" dirty="0" smtClean="0">
                <a:latin typeface="Calibri" panose="020F0502020204030204" pitchFamily="34" charset="0"/>
                <a:cs typeface="Calibri" panose="020F0502020204030204" pitchFamily="34" charset="0"/>
              </a:rPr>
              <a:t>D</a:t>
            </a:r>
            <a:r>
              <a:rPr lang="pt-BR" sz="2000" b="1" u="sng" dirty="0">
                <a:latin typeface="Calibri" panose="020F0502020204030204" pitchFamily="34" charset="0"/>
                <a:cs typeface="Calibri" panose="020F0502020204030204" pitchFamily="34" charset="0"/>
              </a:rPr>
              <a:t>econtarea cheltuielilor de transport, </a:t>
            </a:r>
            <a:r>
              <a:rPr lang="it-IT" sz="2000" b="1" u="sng" dirty="0">
                <a:latin typeface="Calibri" panose="020F0502020204030204" pitchFamily="34" charset="0"/>
                <a:cs typeface="Calibri" panose="020F0502020204030204" pitchFamily="34" charset="0"/>
              </a:rPr>
              <a:t>cazare şi masă </a:t>
            </a:r>
            <a:r>
              <a:rPr lang="ro-RO" sz="2000" b="1" u="sng" dirty="0">
                <a:latin typeface="Calibri" panose="020F0502020204030204" pitchFamily="34" charset="0"/>
                <a:cs typeface="Calibri" panose="020F0502020204030204" pitchFamily="34" charset="0"/>
              </a:rPr>
              <a:t>(</a:t>
            </a:r>
            <a:r>
              <a:rPr lang="it-IT" sz="2000" b="1" u="sng" dirty="0" smtClean="0">
                <a:latin typeface="Calibri" panose="020F0502020204030204" pitchFamily="34" charset="0"/>
                <a:cs typeface="Calibri" panose="020F0502020204030204" pitchFamily="34" charset="0"/>
              </a:rPr>
              <a:t>gratuite</a:t>
            </a:r>
            <a:r>
              <a:rPr lang="ro-RO" sz="2000" b="1" u="sng" dirty="0" smtClean="0">
                <a:latin typeface="Calibri" panose="020F0502020204030204" pitchFamily="34" charset="0"/>
                <a:cs typeface="Calibri" panose="020F0502020204030204" pitchFamily="34" charset="0"/>
              </a:rPr>
              <a:t>)</a:t>
            </a:r>
            <a:r>
              <a:rPr lang="it-IT" sz="2000" b="1" u="sng" dirty="0" smtClean="0">
                <a:latin typeface="Calibri" panose="020F0502020204030204" pitchFamily="34" charset="0"/>
                <a:cs typeface="Calibri" panose="020F0502020204030204" pitchFamily="34" charset="0"/>
              </a:rPr>
              <a:t> </a:t>
            </a:r>
            <a:r>
              <a:rPr lang="ro-RO" sz="2000" dirty="0">
                <a:latin typeface="Calibri" panose="020F0502020204030204" pitchFamily="34" charset="0"/>
                <a:cs typeface="Calibri" panose="020F0502020204030204" pitchFamily="34" charset="0"/>
              </a:rPr>
              <a:t>în internate şcolare pentru elevii din </a:t>
            </a:r>
            <a:r>
              <a:rPr lang="ro-RO" sz="2000" dirty="0" smtClean="0">
                <a:latin typeface="Calibri" panose="020F0502020204030204" pitchFamily="34" charset="0"/>
                <a:cs typeface="Calibri" panose="020F0502020204030204" pitchFamily="34" charset="0"/>
              </a:rPr>
              <a:t>învăţământul </a:t>
            </a:r>
            <a:r>
              <a:rPr lang="ro-RO" sz="2000" dirty="0">
                <a:latin typeface="Calibri" panose="020F0502020204030204" pitchFamily="34" charset="0"/>
                <a:cs typeface="Calibri" panose="020F0502020204030204" pitchFamily="34" charset="0"/>
              </a:rPr>
              <a:t>dual, </a:t>
            </a:r>
            <a:r>
              <a:rPr lang="ro-RO" sz="2000" i="1" dirty="0">
                <a:latin typeface="Calibri" panose="020F0502020204030204" pitchFamily="34" charset="0"/>
                <a:cs typeface="Calibri" panose="020F0502020204030204" pitchFamily="34" charset="0"/>
              </a:rPr>
              <a:t>indiferent de oferta existentă în localitatea de domiciliu</a:t>
            </a:r>
          </a:p>
          <a:p>
            <a:pPr marL="382588" indent="0">
              <a:buNone/>
            </a:pPr>
            <a:endParaRPr lang="ro-RO" sz="2000" i="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740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692696"/>
            <a:ext cx="8856984" cy="6048672"/>
          </a:xfrm>
        </p:spPr>
        <p:txBody>
          <a:bodyPr>
            <a:noAutofit/>
          </a:bodyPr>
          <a:lstStyle/>
          <a:p>
            <a:pPr lvl="0">
              <a:spcBef>
                <a:spcPts val="0"/>
              </a:spcBef>
              <a:spcAft>
                <a:spcPts val="1200"/>
              </a:spcAft>
            </a:pPr>
            <a:r>
              <a:rPr lang="ro-RO" sz="2000" b="1" dirty="0"/>
              <a:t>Absolvenţii învăţământului obligatoriu care întrerup studiile pot fi cuprinşi, până la împlinirea vârstei de 26 de ani, într-un program de pregătire profesională, inclusiv prin învățământ dual (pentru cei care au depăşit cu mai mult de 3 ani vârsta clasei se pot organiza clase separate</a:t>
            </a:r>
            <a:r>
              <a:rPr lang="ro-RO" sz="2000" b="1" dirty="0" smtClean="0"/>
              <a:t>).</a:t>
            </a:r>
            <a:endParaRPr lang="en-US" sz="2000" b="1" dirty="0"/>
          </a:p>
          <a:p>
            <a:pPr lvl="0">
              <a:spcBef>
                <a:spcPts val="0"/>
              </a:spcBef>
              <a:spcAft>
                <a:spcPts val="1200"/>
              </a:spcAft>
            </a:pPr>
            <a:r>
              <a:rPr lang="ro-RO" sz="2000" b="1" dirty="0"/>
              <a:t>ÎPT, inclusiv dual, se organizează pentru calificări profesionale de nivel 3, 4 şi 5, conform Cadrului naţional al calificărilor (CNC).</a:t>
            </a:r>
            <a:endParaRPr lang="en-US" sz="2000" b="1" dirty="0"/>
          </a:p>
          <a:p>
            <a:pPr lvl="0">
              <a:spcBef>
                <a:spcPts val="0"/>
              </a:spcBef>
              <a:spcAft>
                <a:spcPts val="1200"/>
              </a:spcAft>
            </a:pPr>
            <a:r>
              <a:rPr lang="ro-RO" sz="2000" b="1" dirty="0"/>
              <a:t>Absolvenţii învăţământului profesional, inclusiv dual, care promovează examenul de certificare a calificării de nivel 3 CNC, pot continua studiile pentru dobândirea unei calificări de nivel 4 CNC</a:t>
            </a:r>
            <a:endParaRPr lang="en-US" sz="2000" b="1" dirty="0"/>
          </a:p>
          <a:p>
            <a:pPr lvl="0">
              <a:spcBef>
                <a:spcPts val="0"/>
              </a:spcBef>
              <a:spcAft>
                <a:spcPts val="1200"/>
              </a:spcAft>
            </a:pPr>
            <a:r>
              <a:rPr lang="ro-RO" sz="2000" b="1" dirty="0"/>
              <a:t>Absolvenţii învăţământului profesional, inclusiv dual, care promovează examenul de certificare a calificării de nivel 3 CNC pot continua studiile pentru dobândirea unei calificări de nivel 4 CNC</a:t>
            </a:r>
            <a:endParaRPr lang="en-US" sz="2000" b="1" dirty="0"/>
          </a:p>
          <a:p>
            <a:pPr lvl="0">
              <a:spcBef>
                <a:spcPts val="0"/>
              </a:spcBef>
              <a:spcAft>
                <a:spcPts val="1200"/>
              </a:spcAft>
            </a:pPr>
            <a:r>
              <a:rPr lang="ro-RO" sz="2000" b="1" dirty="0"/>
              <a:t>Absolvenţii învăţământului profesional pot continua studiile în înv. liceal</a:t>
            </a:r>
            <a:endParaRPr lang="en-US" sz="2000" b="1" dirty="0"/>
          </a:p>
          <a:p>
            <a:pPr lvl="0">
              <a:spcBef>
                <a:spcPts val="0"/>
              </a:spcBef>
              <a:spcAft>
                <a:spcPts val="1200"/>
              </a:spcAft>
            </a:pPr>
            <a:r>
              <a:rPr lang="ro-RO" sz="2000" b="1" dirty="0"/>
              <a:t>Absolvenţii de ÎPT, inclusiv dual, care nu au finalizat studiile liceale pot fi cuprinşi în programe de pregătire pentru echivalarea nivelului de învăţământ </a:t>
            </a:r>
            <a:r>
              <a:rPr lang="ro-RO" sz="2000" b="1" dirty="0" smtClean="0"/>
              <a:t>liceal</a:t>
            </a:r>
            <a:r>
              <a:rPr lang="ro-RO" sz="2000" b="1" dirty="0"/>
              <a:t> </a:t>
            </a:r>
            <a:endParaRPr lang="en-US" sz="2000" b="1" dirty="0"/>
          </a:p>
          <a:p>
            <a:pPr>
              <a:spcBef>
                <a:spcPts val="0"/>
              </a:spcBef>
              <a:spcAft>
                <a:spcPts val="1200"/>
              </a:spcAft>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077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84976" cy="6336704"/>
          </a:xfrm>
        </p:spPr>
        <p:txBody>
          <a:bodyPr>
            <a:noAutofit/>
          </a:bodyPr>
          <a:lstStyle/>
          <a:p>
            <a:r>
              <a:rPr lang="ro-RO" sz="2000" b="1" dirty="0"/>
              <a:t>Formaţiuni de studii în învăţământul dual</a:t>
            </a:r>
            <a:r>
              <a:rPr lang="ro-RO" sz="2000" dirty="0"/>
              <a:t>: </a:t>
            </a:r>
            <a:endParaRPr lang="en-US" sz="2000" dirty="0"/>
          </a:p>
          <a:p>
            <a:pPr marL="0" lvl="0" indent="0">
              <a:buNone/>
            </a:pPr>
            <a:r>
              <a:rPr lang="ro-RO" sz="2000" b="1" dirty="0"/>
              <a:t>Clase</a:t>
            </a:r>
            <a:r>
              <a:rPr lang="ro-RO" sz="2000" dirty="0"/>
              <a:t> cu </a:t>
            </a:r>
            <a:r>
              <a:rPr lang="ro-RO" sz="2000" b="1" dirty="0"/>
              <a:t>min. 20, max. 30 elevi </a:t>
            </a:r>
            <a:r>
              <a:rPr lang="ro-RO" sz="2000" dirty="0"/>
              <a:t>(în medie 25 de elevi);</a:t>
            </a:r>
            <a:endParaRPr lang="en-US" sz="2000" dirty="0"/>
          </a:p>
          <a:p>
            <a:pPr marL="914400" lvl="0" indent="-339725">
              <a:buFont typeface="Wingdings" panose="05000000000000000000" pitchFamily="2" charset="2"/>
              <a:buChar char="Ø"/>
            </a:pPr>
            <a:r>
              <a:rPr lang="ro-RO" sz="2000" dirty="0"/>
              <a:t>Instruirea practică şi pregătirea de specialitate pe </a:t>
            </a:r>
            <a:r>
              <a:rPr lang="ro-RO" sz="2000" b="1" dirty="0"/>
              <a:t>grupe de min. 10, max. 15 elevi</a:t>
            </a:r>
            <a:r>
              <a:rPr lang="ro-RO" sz="2000" dirty="0"/>
              <a:t>;</a:t>
            </a:r>
            <a:endParaRPr lang="en-US" sz="2000" dirty="0"/>
          </a:p>
          <a:p>
            <a:pPr marL="914400" lvl="0" indent="-339725">
              <a:buFont typeface="Wingdings" panose="05000000000000000000" pitchFamily="2" charset="2"/>
              <a:buChar char="Ø"/>
            </a:pPr>
            <a:r>
              <a:rPr lang="ro-RO" sz="2000" dirty="0"/>
              <a:t>Clasele pot fi constituite din </a:t>
            </a:r>
            <a:r>
              <a:rPr lang="ro-RO" sz="2000" b="1" dirty="0"/>
              <a:t>max. 3 grupe </a:t>
            </a:r>
            <a:r>
              <a:rPr lang="ro-RO" sz="2000" dirty="0"/>
              <a:t>cu calificări diferite</a:t>
            </a:r>
            <a:endParaRPr lang="en-US" sz="2000" dirty="0"/>
          </a:p>
          <a:p>
            <a:pPr marL="914400" indent="-339725">
              <a:buFont typeface="Wingdings" panose="05000000000000000000" pitchFamily="2" charset="2"/>
              <a:buChar char="Ø"/>
            </a:pPr>
            <a:r>
              <a:rPr lang="ro-RO" sz="2000" i="1" dirty="0"/>
              <a:t>Normarea posturilor didactice pentru activităţile de laborator şi instruire practică din învăţământul liceal tehnologic şi din învăţământul profesional se face pe grupe, pe baza normativelor în vigoare privind formaţiunile de studiu</a:t>
            </a:r>
            <a:endParaRPr lang="en-US" sz="2000" dirty="0"/>
          </a:p>
          <a:p>
            <a:r>
              <a:rPr lang="ro-RO" sz="2000" b="1" dirty="0"/>
              <a:t>Admiterea în învăţământul dual</a:t>
            </a:r>
            <a:r>
              <a:rPr lang="ro-RO" sz="2000" dirty="0"/>
              <a:t>:</a:t>
            </a:r>
            <a:endParaRPr lang="en-US" sz="2000" dirty="0"/>
          </a:p>
          <a:p>
            <a:pPr marL="973138" lvl="0" indent="-398463">
              <a:buFont typeface="Wingdings" panose="05000000000000000000" pitchFamily="2" charset="2"/>
              <a:buChar char="Ø"/>
              <a:tabLst>
                <a:tab pos="973138" algn="l"/>
              </a:tabLst>
            </a:pPr>
            <a:r>
              <a:rPr lang="ro-RO" sz="2000" dirty="0"/>
              <a:t>La solicitarea op. economici, se pot organiza probe de admitere stabilite de unitatea de înv. în colaborare cu op. economici, indiferent de nr. de candidaţi înscrişi şi de nr. de locuri disponibile</a:t>
            </a:r>
            <a:endParaRPr lang="en-US" sz="2000" dirty="0"/>
          </a:p>
          <a:p>
            <a:pPr marL="973138" lvl="0" indent="-398463">
              <a:buFont typeface="Wingdings" panose="05000000000000000000" pitchFamily="2" charset="2"/>
              <a:buChar char="Ø"/>
              <a:tabLst>
                <a:tab pos="973138" algn="l"/>
              </a:tabLst>
            </a:pPr>
            <a:r>
              <a:rPr lang="ro-RO" sz="2000" dirty="0"/>
              <a:t>Numărul şi conţinutul probelor de admitere pot fi decise de unitatea de învăţământ şi op. economici. </a:t>
            </a:r>
            <a:endParaRPr lang="en-US" sz="2000" dirty="0"/>
          </a:p>
          <a:p>
            <a:pPr marL="973138" lvl="0" indent="-398463">
              <a:buFont typeface="Wingdings" panose="05000000000000000000" pitchFamily="2" charset="2"/>
              <a:buChar char="Ø"/>
              <a:tabLst>
                <a:tab pos="973138" algn="l"/>
              </a:tabLst>
            </a:pPr>
            <a:r>
              <a:rPr lang="ro-RO" sz="2000" dirty="0"/>
              <a:t>Probele de admitere pot viza cunoştinţe din programele şcolare din gimnaziu şi/sau motivaţia elevilor, testarea unor abilităţi/aptitudini şi alte condiţii de admitere stabilite prin procedurile de admitere adoptate de unitatea de învăţământ în colaborare cu operatorii economici.</a:t>
            </a:r>
            <a:endParaRPr lang="en-US" sz="2000" dirty="0"/>
          </a:p>
          <a:p>
            <a:pPr marL="382588" indent="0">
              <a:buNone/>
            </a:pPr>
            <a:endParaRPr lang="ro-RO" sz="2000" dirty="0" smtClean="0"/>
          </a:p>
        </p:txBody>
      </p:sp>
    </p:spTree>
    <p:extLst>
      <p:ext uri="{BB962C8B-B14F-4D97-AF65-F5344CB8AC3E}">
        <p14:creationId xmlns:p14="http://schemas.microsoft.com/office/powerpoint/2010/main" val="1328011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516" y="224644"/>
            <a:ext cx="8712968" cy="6408712"/>
          </a:xfrm>
        </p:spPr>
        <p:txBody>
          <a:bodyPr>
            <a:noAutofit/>
          </a:bodyPr>
          <a:lstStyle/>
          <a:p>
            <a:pPr marL="236538" lvl="2" indent="-236538">
              <a:spcBef>
                <a:spcPts val="0"/>
              </a:spcBef>
            </a:pPr>
            <a:r>
              <a:rPr lang="vi-VN" sz="2000" b="1" dirty="0">
                <a:latin typeface="Calibri" panose="020F0502020204030204" pitchFamily="34" charset="0"/>
                <a:cs typeface="Calibri" panose="020F0502020204030204" pitchFamily="34" charset="0"/>
              </a:rPr>
              <a:t>Includerea operatorilor economici în consiliul de administraţie (CA) </a:t>
            </a:r>
            <a:endParaRPr lang="ro-RO" sz="2000" b="1" dirty="0" smtClean="0">
              <a:latin typeface="Calibri" panose="020F0502020204030204" pitchFamily="34" charset="0"/>
              <a:cs typeface="Calibri" panose="020F0502020204030204" pitchFamily="34" charset="0"/>
            </a:endParaRPr>
          </a:p>
          <a:p>
            <a:pPr marL="473075" lvl="2" indent="0">
              <a:spcBef>
                <a:spcPts val="0"/>
              </a:spcBef>
              <a:buNone/>
            </a:pPr>
            <a:endParaRPr lang="vi-VN" sz="1800" b="1" dirty="0">
              <a:latin typeface="Calibri" panose="020F0502020204030204" pitchFamily="34" charset="0"/>
              <a:cs typeface="Calibri" panose="020F0502020204030204" pitchFamily="34" charset="0"/>
            </a:endParaRPr>
          </a:p>
          <a:p>
            <a:pPr marL="758825" lvl="2" indent="-285750">
              <a:spcBef>
                <a:spcPts val="0"/>
              </a:spcBef>
              <a:buFont typeface="Wingdings" panose="05000000000000000000" pitchFamily="2" charset="2"/>
              <a:buChar char="v"/>
            </a:pPr>
            <a:r>
              <a:rPr lang="vi-VN" sz="1800" b="1" u="sng" dirty="0" smtClean="0">
                <a:latin typeface="Calibri" panose="020F0502020204030204" pitchFamily="34" charset="0"/>
                <a:cs typeface="Calibri" panose="020F0502020204030204" pitchFamily="34" charset="0"/>
              </a:rPr>
              <a:t>În </a:t>
            </a:r>
            <a:r>
              <a:rPr lang="vi-VN" sz="1800" b="1" u="sng" dirty="0">
                <a:latin typeface="Calibri" panose="020F0502020204030204" pitchFamily="34" charset="0"/>
                <a:cs typeface="Calibri" panose="020F0502020204030204" pitchFamily="34" charset="0"/>
              </a:rPr>
              <a:t>toate unităţile care şcolarizează în ÎPT:</a:t>
            </a:r>
          </a:p>
          <a:p>
            <a:pPr marL="473075" lvl="2" indent="0">
              <a:spcBef>
                <a:spcPts val="0"/>
              </a:spcBef>
              <a:buNone/>
            </a:pPr>
            <a:r>
              <a:rPr lang="vi-VN" sz="1800" dirty="0">
                <a:latin typeface="Calibri" panose="020F0502020204030204" pitchFamily="34" charset="0"/>
                <a:cs typeface="Calibri" panose="020F0502020204030204" pitchFamily="34" charset="0"/>
              </a:rPr>
              <a:t>–	CA cu 9 membri: 4 cadre didactice (CD), 2 operatori economici (OE), 1 primar/reprezentant al primarului , 1 reprezentant al consiliului local (CL),  1 reprezentant al părinţilor </a:t>
            </a:r>
          </a:p>
          <a:p>
            <a:pPr marL="473075" lvl="2" indent="0">
              <a:spcBef>
                <a:spcPts val="0"/>
              </a:spcBef>
              <a:buNone/>
            </a:pPr>
            <a:r>
              <a:rPr lang="vi-VN" sz="1800" dirty="0">
                <a:latin typeface="Calibri" panose="020F0502020204030204" pitchFamily="34" charset="0"/>
                <a:cs typeface="Calibri" panose="020F0502020204030204" pitchFamily="34" charset="0"/>
              </a:rPr>
              <a:t>–	CA cu 13 membri: 6 CD, 3 OE, 1 primar/reprezentant, 2 CL, 1 reprezentant al părinţilor</a:t>
            </a:r>
          </a:p>
          <a:p>
            <a:pPr marL="473075" lvl="2" indent="0">
              <a:spcBef>
                <a:spcPts val="0"/>
              </a:spcBef>
              <a:buNone/>
            </a:pPr>
            <a:r>
              <a:rPr lang="vi-VN" sz="1800" dirty="0">
                <a:latin typeface="Calibri" panose="020F0502020204030204" pitchFamily="34" charset="0"/>
                <a:cs typeface="Calibri" panose="020F0502020204030204" pitchFamily="34" charset="0"/>
              </a:rPr>
              <a:t>–	 În cazul în care sunt mai mulţi OE, aceştia vor desemna reprezentanţi în CA  sau pot forma un consiliu reprezentativ care să desemneze reprezentanţii pe locurile alocate OE</a:t>
            </a:r>
          </a:p>
          <a:p>
            <a:pPr marL="758825" lvl="2" indent="-285750">
              <a:spcBef>
                <a:spcPts val="0"/>
              </a:spcBef>
              <a:buFont typeface="Wingdings" panose="05000000000000000000" pitchFamily="2" charset="2"/>
              <a:buChar char="v"/>
            </a:pPr>
            <a:r>
              <a:rPr lang="vi-VN" sz="1800" b="1" u="sng" dirty="0" smtClean="0">
                <a:latin typeface="Calibri" panose="020F0502020204030204" pitchFamily="34" charset="0"/>
                <a:cs typeface="Calibri" panose="020F0502020204030204" pitchFamily="34" charset="0"/>
              </a:rPr>
              <a:t>În </a:t>
            </a:r>
            <a:r>
              <a:rPr lang="vi-VN" sz="1800" b="1" u="sng" dirty="0">
                <a:latin typeface="Calibri" panose="020F0502020204030204" pitchFamily="34" charset="0"/>
                <a:cs typeface="Calibri" panose="020F0502020204030204" pitchFamily="34" charset="0"/>
              </a:rPr>
              <a:t>unităţile cu personalitate juridică care şcolarizează exclusiv în ÎPT, cu o pondere majoritară a învăţământului dual:</a:t>
            </a:r>
          </a:p>
          <a:p>
            <a:pPr marL="473075" lvl="2" indent="0">
              <a:spcBef>
                <a:spcPts val="0"/>
              </a:spcBef>
              <a:buNone/>
            </a:pPr>
            <a:r>
              <a:rPr lang="vi-VN" sz="1800" dirty="0">
                <a:latin typeface="Calibri" panose="020F0502020204030204" pitchFamily="34" charset="0"/>
                <a:cs typeface="Calibri" panose="020F0502020204030204" pitchFamily="34" charset="0"/>
              </a:rPr>
              <a:t>‒	Nr. egal de reprezentanţi din partea cadrelor didactice şi ai operatorilor economici</a:t>
            </a:r>
          </a:p>
          <a:p>
            <a:pPr marL="473075" lvl="2" indent="0">
              <a:spcBef>
                <a:spcPts val="0"/>
              </a:spcBef>
              <a:buNone/>
            </a:pPr>
            <a:r>
              <a:rPr lang="vi-VN" sz="1800" dirty="0">
                <a:latin typeface="Calibri" panose="020F0502020204030204" pitchFamily="34" charset="0"/>
                <a:cs typeface="Calibri" panose="020F0502020204030204" pitchFamily="34" charset="0"/>
              </a:rPr>
              <a:t>‒	 CA cu 7, 9 sau 13 membri: 2-5 CD, 2-5 OE, 1 primar/reprezentant al primarului, 1 CL, 1 reprezentant al părinţilor</a:t>
            </a:r>
          </a:p>
          <a:p>
            <a:pPr marL="473075" lvl="2" indent="0">
              <a:spcBef>
                <a:spcPts val="0"/>
              </a:spcBef>
              <a:buNone/>
            </a:pPr>
            <a:r>
              <a:rPr lang="vi-VN" sz="1800" dirty="0">
                <a:latin typeface="Calibri" panose="020F0502020204030204" pitchFamily="34" charset="0"/>
                <a:cs typeface="Calibri" panose="020F0502020204030204" pitchFamily="34" charset="0"/>
              </a:rPr>
              <a:t>‒	 În cazul în care sunt mai mulţi OE, aceştia vor desemna reprezentanţi în CA  sau pot forma un consiliu reprezentativ care să desemneze reprezentanţii pe locurile alocate OE</a:t>
            </a:r>
          </a:p>
          <a:p>
            <a:pPr marL="473075" lvl="2" indent="0">
              <a:spcBef>
                <a:spcPts val="0"/>
              </a:spcBef>
              <a:buNone/>
            </a:pPr>
            <a:r>
              <a:rPr lang="vi-VN" sz="1800" dirty="0">
                <a:latin typeface="Calibri" panose="020F0502020204030204" pitchFamily="34" charset="0"/>
                <a:cs typeface="Calibri" panose="020F0502020204030204" pitchFamily="34" charset="0"/>
              </a:rPr>
              <a:t>‒	Preşedintele CA este ales dintre membrii acestuia</a:t>
            </a:r>
          </a:p>
          <a:p>
            <a:pPr marL="473075" lvl="2" indent="0">
              <a:spcBef>
                <a:spcPts val="0"/>
              </a:spcBef>
              <a:buNone/>
            </a:pPr>
            <a:r>
              <a:rPr lang="vi-VN" sz="1800" dirty="0">
                <a:latin typeface="Calibri" panose="020F0502020204030204" pitchFamily="34" charset="0"/>
                <a:cs typeface="Calibri" panose="020F0502020204030204" pitchFamily="34" charset="0"/>
              </a:rPr>
              <a:t>‒	CA exercită controlul asupra directorului, numeşte şi revocă directorul, aprobă planificarea strategică a unităţii de învăţământ, avizează candidaturile pentru ocuparea posturilor didactice şi a postului de director.</a:t>
            </a:r>
          </a:p>
          <a:p>
            <a:pPr marL="473075" lvl="2" indent="0">
              <a:buNone/>
            </a:pPr>
            <a:endParaRPr lang="vi-VN" sz="1800" dirty="0">
              <a:latin typeface="Calibri" panose="020F0502020204030204" pitchFamily="34" charset="0"/>
              <a:cs typeface="Calibri" panose="020F0502020204030204" pitchFamily="34" charset="0"/>
            </a:endParaRPr>
          </a:p>
          <a:p>
            <a:pPr marL="473075" lvl="2" indent="0">
              <a:buNone/>
            </a:pPr>
            <a:endParaRPr lang="ro-RO" sz="1800" dirty="0" smtClean="0">
              <a:latin typeface="Calibri" panose="020F0502020204030204" pitchFamily="34" charset="0"/>
              <a:cs typeface="Calibri" panose="020F0502020204030204" pitchFamily="34" charset="0"/>
            </a:endParaRPr>
          </a:p>
          <a:p>
            <a:pPr marL="358775" lvl="1">
              <a:buFont typeface="Arial" panose="020B0604020202020204" pitchFamily="34" charset="0"/>
              <a:buChar char="•"/>
            </a:pPr>
            <a:endParaRPr lang="en-US" sz="1800" dirty="0" smtClean="0">
              <a:latin typeface="Calibri" panose="020F0502020204030204" pitchFamily="34" charset="0"/>
              <a:cs typeface="Calibri" panose="020F0502020204030204" pitchFamily="34" charset="0"/>
            </a:endParaRPr>
          </a:p>
          <a:p>
            <a:pPr marL="73025" lvl="1" indent="0">
              <a:buNone/>
            </a:pPr>
            <a:endParaRPr lang="en-US" sz="1800" dirty="0" smtClean="0">
              <a:latin typeface="Calibri" panose="020F0502020204030204" pitchFamily="34" charset="0"/>
              <a:cs typeface="Calibri" panose="020F0502020204030204" pitchFamily="34" charset="0"/>
            </a:endParaRPr>
          </a:p>
          <a:p>
            <a:pPr marL="758825" lvl="2"/>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6908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rmAutofit fontScale="90000"/>
          </a:bodyPr>
          <a:lstStyle/>
          <a:p>
            <a:r>
              <a:rPr lang="en-US" sz="4000" b="1" dirty="0" smtClean="0"/>
              <a:t>OUG </a:t>
            </a:r>
            <a:r>
              <a:rPr lang="ro-RO" sz="4000" b="1" dirty="0" smtClean="0"/>
              <a:t>nr.</a:t>
            </a:r>
            <a:r>
              <a:rPr lang="en-US" sz="4000" b="1" dirty="0" smtClean="0"/>
              <a:t> 8</a:t>
            </a:r>
            <a:r>
              <a:rPr lang="ro-RO" sz="4000" b="1" dirty="0" smtClean="0"/>
              <a:t>4</a:t>
            </a:r>
            <a:r>
              <a:rPr lang="en-US" sz="4000" b="1" dirty="0" smtClean="0"/>
              <a:t> din 16 </a:t>
            </a:r>
            <a:r>
              <a:rPr lang="ro-RO" sz="4000" b="1" dirty="0" smtClean="0"/>
              <a:t>noiembrie </a:t>
            </a:r>
            <a:r>
              <a:rPr lang="en-US" sz="4000" b="1" dirty="0" smtClean="0"/>
              <a:t>2016</a:t>
            </a:r>
            <a:br>
              <a:rPr lang="en-US" sz="4000" b="1" dirty="0" smtClean="0"/>
            </a:br>
            <a:r>
              <a:rPr lang="ro-RO" sz="3200" b="1" dirty="0" smtClean="0"/>
              <a:t>pentru </a:t>
            </a:r>
            <a:r>
              <a:rPr lang="ro-RO" sz="3200" b="1" dirty="0"/>
              <a:t>modificarea şi completarea unor acte normative din domeniul financiar-fiscal</a:t>
            </a:r>
            <a:r>
              <a:rPr lang="en-US" sz="3100" b="1" dirty="0" smtClean="0"/>
              <a:t/>
            </a:r>
            <a:br>
              <a:rPr lang="en-US" sz="3100" b="1" dirty="0" smtClean="0"/>
            </a:br>
            <a:r>
              <a:rPr lang="en-US" sz="3100" b="1" dirty="0" smtClean="0"/>
              <a:t/>
            </a:r>
            <a:br>
              <a:rPr lang="en-US" sz="3100" b="1" dirty="0" smtClean="0"/>
            </a:br>
            <a:endParaRPr lang="en-US" sz="3200" b="1" dirty="0"/>
          </a:p>
        </p:txBody>
      </p:sp>
      <p:sp>
        <p:nvSpPr>
          <p:cNvPr id="3" name="Subtitle 2"/>
          <p:cNvSpPr>
            <a:spLocks noGrp="1"/>
          </p:cNvSpPr>
          <p:nvPr>
            <p:ph type="subTitle" idx="1"/>
          </p:nvPr>
        </p:nvSpPr>
        <p:spPr>
          <a:xfrm>
            <a:off x="539552" y="3861048"/>
            <a:ext cx="8280920" cy="720080"/>
          </a:xfrm>
        </p:spPr>
        <p:txBody>
          <a:bodyPr/>
          <a:lstStyle/>
          <a:p>
            <a:r>
              <a:rPr lang="ro-RO" dirty="0" smtClean="0"/>
              <a:t>(publicată în </a:t>
            </a:r>
            <a:r>
              <a:rPr lang="en-US" dirty="0" smtClean="0"/>
              <a:t>MO </a:t>
            </a:r>
            <a:r>
              <a:rPr lang="ro-RO" dirty="0" smtClean="0"/>
              <a:t>nr.</a:t>
            </a:r>
            <a:r>
              <a:rPr lang="en-US" dirty="0" smtClean="0"/>
              <a:t> </a:t>
            </a:r>
            <a:r>
              <a:rPr lang="en-US" dirty="0"/>
              <a:t>943 din 23 </a:t>
            </a:r>
            <a:r>
              <a:rPr lang="ro-RO" dirty="0" smtClean="0"/>
              <a:t>noiembrie</a:t>
            </a:r>
            <a:r>
              <a:rPr lang="en-US" dirty="0" smtClean="0"/>
              <a:t> </a:t>
            </a:r>
            <a:r>
              <a:rPr lang="en-US" dirty="0"/>
              <a:t>2016)</a:t>
            </a:r>
          </a:p>
          <a:p>
            <a:endParaRPr lang="en-US" dirty="0"/>
          </a:p>
        </p:txBody>
      </p:sp>
    </p:spTree>
    <p:extLst>
      <p:ext uri="{BB962C8B-B14F-4D97-AF65-F5344CB8AC3E}">
        <p14:creationId xmlns:p14="http://schemas.microsoft.com/office/powerpoint/2010/main" val="3801805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7504" y="260648"/>
            <a:ext cx="8928992" cy="6480720"/>
          </a:xfrm>
        </p:spPr>
        <p:txBody>
          <a:bodyPr>
            <a:noAutofit/>
          </a:bodyPr>
          <a:lstStyle/>
          <a:p>
            <a:pPr marL="0" indent="0">
              <a:spcBef>
                <a:spcPts val="0"/>
              </a:spcBef>
              <a:buNone/>
            </a:pPr>
            <a:r>
              <a:rPr lang="ro-RO" sz="1800" b="1" dirty="0">
                <a:cs typeface="Arial" panose="020B0604020202020204" pitchFamily="34" charset="0"/>
              </a:rPr>
              <a:t>ART. 25 - Cheltuieli</a:t>
            </a:r>
            <a:endParaRPr lang="en-US" sz="1800" dirty="0">
              <a:cs typeface="Arial" panose="020B0604020202020204" pitchFamily="34" charset="0"/>
            </a:endParaRPr>
          </a:p>
          <a:p>
            <a:pPr marL="0" indent="0">
              <a:spcBef>
                <a:spcPts val="0"/>
              </a:spcBef>
              <a:buNone/>
            </a:pPr>
            <a:r>
              <a:rPr lang="ro-RO" sz="1800" dirty="0">
                <a:solidFill>
                  <a:srgbClr val="FF0000"/>
                </a:solidFill>
                <a:cs typeface="Arial" panose="020B0604020202020204" pitchFamily="34" charset="0"/>
              </a:rPr>
              <a:t>Art. 25 (9) Sunt cheltuieli deductibile pentru determinarea rezultatului fiscal cheltuielile efectuate pentru organizarea şi desfăşurarea învăţământului profesional şi tehnic, potrivit reglementărilor legale din domeniul educaţiei naţionale.“</a:t>
            </a:r>
            <a:endParaRPr lang="en-US" sz="1800" dirty="0">
              <a:solidFill>
                <a:srgbClr val="FF0000"/>
              </a:solidFill>
              <a:cs typeface="Arial" panose="020B0604020202020204" pitchFamily="34" charset="0"/>
            </a:endParaRPr>
          </a:p>
          <a:p>
            <a:pPr marL="0" indent="0">
              <a:spcBef>
                <a:spcPts val="0"/>
              </a:spcBef>
              <a:buNone/>
            </a:pPr>
            <a:r>
              <a:rPr lang="ro-RO" sz="1800" b="1" dirty="0">
                <a:cs typeface="Arial" panose="020B0604020202020204" pitchFamily="34" charset="0"/>
              </a:rPr>
              <a:t>ART. 28 - Amortizarea fiscală</a:t>
            </a:r>
            <a:endParaRPr lang="en-US" sz="1800" dirty="0">
              <a:cs typeface="Arial" panose="020B0604020202020204" pitchFamily="34" charset="0"/>
            </a:endParaRPr>
          </a:p>
          <a:p>
            <a:pPr marL="0" indent="0">
              <a:spcBef>
                <a:spcPts val="0"/>
              </a:spcBef>
              <a:buNone/>
            </a:pPr>
            <a:r>
              <a:rPr lang="ro-RO" sz="1800" dirty="0">
                <a:cs typeface="Arial" panose="020B0604020202020204" pitchFamily="34" charset="0"/>
              </a:rPr>
              <a:t>(1) Cheltuielile aferente achiziționării, producerii, construirii mijloacelor fixe amortizabile, precum și investițiile efectuate la acestea se recuperează din punct de vedere fiscal prin deducerea amortizării potrivit prevederilor prezentului articol.</a:t>
            </a:r>
            <a:endParaRPr lang="en-US" sz="1800" dirty="0">
              <a:cs typeface="Arial" panose="020B0604020202020204" pitchFamily="34" charset="0"/>
            </a:endParaRPr>
          </a:p>
          <a:p>
            <a:pPr marL="0" indent="0">
              <a:spcBef>
                <a:spcPts val="0"/>
              </a:spcBef>
              <a:buNone/>
            </a:pPr>
            <a:r>
              <a:rPr lang="ro-RO" sz="1800" dirty="0">
                <a:cs typeface="Arial" panose="020B0604020202020204" pitchFamily="34" charset="0"/>
              </a:rPr>
              <a:t>(3) Sunt, de asemenea, considerate mijloace fixe amortizabile:</a:t>
            </a:r>
            <a:endParaRPr lang="en-US" sz="1800" dirty="0">
              <a:cs typeface="Arial" panose="020B0604020202020204" pitchFamily="34" charset="0"/>
            </a:endParaRPr>
          </a:p>
          <a:p>
            <a:pPr marL="0" indent="0">
              <a:spcBef>
                <a:spcPts val="0"/>
              </a:spcBef>
              <a:buNone/>
            </a:pPr>
            <a:r>
              <a:rPr lang="ro-RO" sz="1800" dirty="0">
                <a:solidFill>
                  <a:srgbClr val="FF0000"/>
                </a:solidFill>
                <a:cs typeface="Arial" panose="020B0604020202020204" pitchFamily="34" charset="0"/>
              </a:rPr>
              <a:t>"h) mijloacele fixe deţinute şi utilizate pentru organizarea şi desfăşurarea învăţământului profesional şi tehnic, potrivit reglementărilor legale din domeniul educaţiei naţionale;</a:t>
            </a:r>
            <a:endParaRPr lang="en-US" sz="1800" dirty="0">
              <a:solidFill>
                <a:srgbClr val="FF0000"/>
              </a:solidFill>
              <a:cs typeface="Arial" panose="020B0604020202020204" pitchFamily="34" charset="0"/>
            </a:endParaRPr>
          </a:p>
          <a:p>
            <a:pPr marL="0" indent="0">
              <a:spcBef>
                <a:spcPts val="0"/>
              </a:spcBef>
              <a:buNone/>
            </a:pPr>
            <a:r>
              <a:rPr lang="ro-RO" sz="1800" dirty="0">
                <a:solidFill>
                  <a:srgbClr val="FF0000"/>
                </a:solidFill>
                <a:cs typeface="Arial" panose="020B0604020202020204" pitchFamily="34" charset="0"/>
              </a:rPr>
              <a:t>i) investiţiile efectuate pentru organizarea şi desfăşurarea învăţământului profesional şi tehnic, potrivit reglementărilor legale din domeniul educaţiei naţionale.“</a:t>
            </a:r>
            <a:endParaRPr lang="ro-RO" sz="1800" dirty="0">
              <a:cs typeface="Arial" panose="020B0604020202020204" pitchFamily="34" charset="0"/>
            </a:endParaRPr>
          </a:p>
          <a:p>
            <a:pPr marL="0" indent="0">
              <a:spcBef>
                <a:spcPts val="0"/>
              </a:spcBef>
              <a:buNone/>
            </a:pPr>
            <a:r>
              <a:rPr lang="ro-RO" sz="1800" b="1" dirty="0">
                <a:cs typeface="Arial" panose="020B0604020202020204" pitchFamily="34" charset="0"/>
              </a:rPr>
              <a:t>ART. 62 - Venituri </a:t>
            </a:r>
            <a:r>
              <a:rPr lang="ro-RO" sz="1800" b="1" dirty="0" smtClean="0">
                <a:cs typeface="Arial" panose="020B0604020202020204" pitchFamily="34" charset="0"/>
              </a:rPr>
              <a:t>neimpozabile -  </a:t>
            </a:r>
            <a:r>
              <a:rPr lang="ro-RO" sz="1800" dirty="0" smtClean="0">
                <a:cs typeface="Arial" panose="020B0604020202020204" pitchFamily="34" charset="0"/>
              </a:rPr>
              <a:t>următoarele </a:t>
            </a:r>
            <a:r>
              <a:rPr lang="ro-RO" sz="1800" dirty="0">
                <a:cs typeface="Arial" panose="020B0604020202020204" pitchFamily="34" charset="0"/>
              </a:rPr>
              <a:t>venituri nu sunt impozabile:</a:t>
            </a:r>
            <a:endParaRPr lang="en-US" sz="1800" dirty="0">
              <a:cs typeface="Arial" panose="020B0604020202020204" pitchFamily="34" charset="0"/>
            </a:endParaRPr>
          </a:p>
          <a:p>
            <a:pPr marL="0" indent="0">
              <a:spcBef>
                <a:spcPts val="0"/>
              </a:spcBef>
              <a:buNone/>
            </a:pPr>
            <a:r>
              <a:rPr lang="ro-RO" sz="1800" dirty="0">
                <a:cs typeface="Arial" panose="020B0604020202020204" pitchFamily="34" charset="0"/>
              </a:rPr>
              <a:t>"</a:t>
            </a:r>
            <a:r>
              <a:rPr lang="ro-RO" sz="1800" dirty="0">
                <a:solidFill>
                  <a:srgbClr val="FF0000"/>
                </a:solidFill>
                <a:cs typeface="Arial" panose="020B0604020202020204" pitchFamily="34" charset="0"/>
              </a:rPr>
              <a:t>o1) bursele, premiile şi alte drepturi sub formă de cazare, masă, transport, echipamente de lucru/protecţie şi altele asemenea primite de elevi pe parcursul învăţământului profesional şi tehnic, potrivit reglementărilor legale din domeniul educaţiei naţionale;"</a:t>
            </a:r>
            <a:endParaRPr lang="en-US" sz="1800" dirty="0">
              <a:solidFill>
                <a:srgbClr val="FF0000"/>
              </a:solidFill>
              <a:cs typeface="Arial" panose="020B0604020202020204" pitchFamily="34" charset="0"/>
            </a:endParaRPr>
          </a:p>
          <a:p>
            <a:pPr marL="0" indent="0">
              <a:spcBef>
                <a:spcPts val="0"/>
              </a:spcBef>
              <a:buNone/>
            </a:pPr>
            <a:r>
              <a:rPr lang="ro-RO" sz="1800" b="1" dirty="0">
                <a:cs typeface="Arial" panose="020B0604020202020204" pitchFamily="34" charset="0"/>
              </a:rPr>
              <a:t>ART. 68 - Reguli generale de stabilire a venitului net anual din activități independente, determinat în sistem real, pe baza datelor din contabilitate</a:t>
            </a:r>
            <a:endParaRPr lang="en-US" sz="1800" dirty="0">
              <a:cs typeface="Arial" panose="020B0604020202020204" pitchFamily="34" charset="0"/>
            </a:endParaRPr>
          </a:p>
          <a:p>
            <a:pPr marL="0" indent="0">
              <a:spcBef>
                <a:spcPts val="0"/>
              </a:spcBef>
              <a:buNone/>
            </a:pPr>
            <a:r>
              <a:rPr lang="ro-RO" sz="1800" dirty="0">
                <a:solidFill>
                  <a:srgbClr val="FF0000"/>
                </a:solidFill>
                <a:cs typeface="Arial" panose="020B0604020202020204" pitchFamily="34" charset="0"/>
              </a:rPr>
              <a:t>"(41) Sunt cheltuieli deductibile cheltuielile efectuate pentru organizarea şi desfăşurarea învăţământului profesional şi tehnic, în conformitate cu reglementările legale din domeniul educaţiei naţionale, cu excepţia cheltuielilor cu amortizarea care sunt deductibile potrivit prevederilor alin. (4) lit. d)."</a:t>
            </a:r>
            <a:endParaRPr lang="en-US" sz="1800" dirty="0">
              <a:solidFill>
                <a:srgbClr val="FF0000"/>
              </a:solidFill>
              <a:cs typeface="Arial" panose="020B0604020202020204" pitchFamily="34" charset="0"/>
            </a:endParaRPr>
          </a:p>
          <a:p>
            <a:pPr>
              <a:spcBef>
                <a:spcPts val="0"/>
              </a:spcBef>
            </a:pPr>
            <a:endParaRPr lang="en-US" sz="1800" dirty="0"/>
          </a:p>
        </p:txBody>
      </p:sp>
    </p:spTree>
    <p:extLst>
      <p:ext uri="{BB962C8B-B14F-4D97-AF65-F5344CB8AC3E}">
        <p14:creationId xmlns:p14="http://schemas.microsoft.com/office/powerpoint/2010/main" val="3534536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4105</Words>
  <Application>Microsoft Office PowerPoint</Application>
  <PresentationFormat>Expunere pe ecran (4:3)</PresentationFormat>
  <Paragraphs>212</Paragraphs>
  <Slides>29</Slides>
  <Notes>0</Notes>
  <HiddenSlides>0</HiddenSlides>
  <MMClips>0</MMClips>
  <ScaleCrop>false</ScaleCrop>
  <HeadingPairs>
    <vt:vector size="4" baseType="variant">
      <vt:variant>
        <vt:lpstr>Temă</vt:lpstr>
      </vt:variant>
      <vt:variant>
        <vt:i4>1</vt:i4>
      </vt:variant>
      <vt:variant>
        <vt:lpstr>Titluri diapozitive</vt:lpstr>
      </vt:variant>
      <vt:variant>
        <vt:i4>29</vt:i4>
      </vt:variant>
    </vt:vector>
  </HeadingPairs>
  <TitlesOfParts>
    <vt:vector size="30" baseType="lpstr">
      <vt:lpstr>Office Theme</vt:lpstr>
      <vt:lpstr>Reglementări privind organizarea şi funcţionarea învăţământului dual</vt:lpstr>
      <vt:lpstr>OUG nr. 81 din 16 noiembrie 2016 privind modificarea şi completarea LEN nr. 1/2011  </vt:lpstr>
      <vt:lpstr>Prezentare PowerPoint</vt:lpstr>
      <vt:lpstr>Prezentare PowerPoint</vt:lpstr>
      <vt:lpstr>Prezentare PowerPoint</vt:lpstr>
      <vt:lpstr>Prezentare PowerPoint</vt:lpstr>
      <vt:lpstr>Prezentare PowerPoint</vt:lpstr>
      <vt:lpstr>OUG nr. 84 din 16 noiembrie 2016 pentru modificarea şi completarea unor acte normative din domeniul financiar-fiscal  </vt:lpstr>
      <vt:lpstr>Prezentare PowerPoint</vt:lpstr>
      <vt:lpstr>Metodologia de organizare şi funcţionare a învăţământului dual </vt:lpstr>
      <vt:lpstr>Operatori economici parteneri de practică în învăţămîntul dual</vt:lpstr>
      <vt:lpstr>Contractul de parteneriat</vt:lpstr>
      <vt:lpstr>Contractul de parteneriat (2)</vt:lpstr>
      <vt:lpstr>Obligaţiile operatorilor economici (1)</vt:lpstr>
      <vt:lpstr>Obligaţiile operatorilor economici (2)</vt:lpstr>
      <vt:lpstr>Obligaţiile operatorilor economici (3)</vt:lpstr>
      <vt:lpstr>Obligaţii unităţii de învăţământ (1)</vt:lpstr>
      <vt:lpstr>Obligaţii unităţii de învăţământ (2)</vt:lpstr>
      <vt:lpstr>Obligaţii unităţii de învăţământ (3)</vt:lpstr>
      <vt:lpstr>Obligaţii unităţii administrativ-teritoriale (UAT) </vt:lpstr>
      <vt:lpstr>Obligaţii unităţii administrativ-teritoriale (UAT) </vt:lpstr>
      <vt:lpstr>Practica elevilor</vt:lpstr>
      <vt:lpstr>Responsabilităţile cadrului didactic coordonator de practică</vt:lpstr>
      <vt:lpstr>Responsabilităţile tutorelui</vt:lpstr>
      <vt:lpstr>Calendarul acţiunilor pentru promovarea învăţământului dual şi stabilirea cifrei de şcolarizare  pentru anul şcolar 2017-2018 </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OUG nr. 81 din 16 noiembrie 2016 privind modificarea şi completarea LEN nr. 1/2011  (MO nr. 943 din 23 noiembrie 2016)</dc:title>
  <dc:creator>Gabriel Radu</dc:creator>
  <cp:lastModifiedBy>Florin</cp:lastModifiedBy>
  <cp:revision>46</cp:revision>
  <dcterms:created xsi:type="dcterms:W3CDTF">2016-12-13T02:44:22Z</dcterms:created>
  <dcterms:modified xsi:type="dcterms:W3CDTF">2017-04-05T03:28:41Z</dcterms:modified>
</cp:coreProperties>
</file>